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4" r:id="rId3"/>
    <p:sldId id="325" r:id="rId4"/>
    <p:sldId id="326" r:id="rId5"/>
    <p:sldId id="327" r:id="rId6"/>
    <p:sldId id="328" r:id="rId7"/>
    <p:sldId id="329" r:id="rId8"/>
    <p:sldId id="330" r:id="rId9"/>
    <p:sldId id="331" r:id="rId10"/>
    <p:sldId id="332" r:id="rId11"/>
    <p:sldId id="341" r:id="rId12"/>
    <p:sldId id="323" r:id="rId13"/>
    <p:sldId id="334" r:id="rId14"/>
    <p:sldId id="257" r:id="rId15"/>
    <p:sldId id="321" r:id="rId16"/>
    <p:sldId id="268" r:id="rId17"/>
    <p:sldId id="306" r:id="rId18"/>
    <p:sldId id="281" r:id="rId19"/>
    <p:sldId id="318" r:id="rId20"/>
    <p:sldId id="317" r:id="rId21"/>
    <p:sldId id="316" r:id="rId22"/>
    <p:sldId id="335" r:id="rId23"/>
    <p:sldId id="337" r:id="rId24"/>
    <p:sldId id="336" r:id="rId25"/>
    <p:sldId id="338" r:id="rId26"/>
    <p:sldId id="339" r:id="rId27"/>
    <p:sldId id="340" r:id="rId28"/>
    <p:sldId id="308" r:id="rId29"/>
    <p:sldId id="309" r:id="rId30"/>
    <p:sldId id="310" r:id="rId31"/>
    <p:sldId id="311" r:id="rId32"/>
    <p:sldId id="312" r:id="rId33"/>
    <p:sldId id="313" r:id="rId34"/>
    <p:sldId id="284" r:id="rId35"/>
    <p:sldId id="320" r:id="rId36"/>
    <p:sldId id="319" r:id="rId37"/>
    <p:sldId id="290" r:id="rId38"/>
    <p:sldId id="283" r:id="rId39"/>
    <p:sldId id="347" r:id="rId40"/>
    <p:sldId id="348" r:id="rId41"/>
    <p:sldId id="342" r:id="rId42"/>
    <p:sldId id="343" r:id="rId43"/>
    <p:sldId id="345" r:id="rId44"/>
    <p:sldId id="346" r:id="rId45"/>
    <p:sldId id="344" r:id="rId46"/>
    <p:sldId id="349" r:id="rId47"/>
    <p:sldId id="357" r:id="rId48"/>
    <p:sldId id="356" r:id="rId49"/>
    <p:sldId id="354" r:id="rId50"/>
    <p:sldId id="355" r:id="rId51"/>
    <p:sldId id="358" r:id="rId52"/>
    <p:sldId id="359" r:id="rId53"/>
    <p:sldId id="360" r:id="rId54"/>
    <p:sldId id="361" r:id="rId55"/>
    <p:sldId id="363" r:id="rId56"/>
    <p:sldId id="362" r:id="rId57"/>
    <p:sldId id="365" r:id="rId58"/>
    <p:sldId id="366" r:id="rId59"/>
    <p:sldId id="351" r:id="rId60"/>
    <p:sldId id="352" r:id="rId61"/>
    <p:sldId id="350" r:id="rId62"/>
    <p:sldId id="35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7"/>
  <c:chart>
    <c:autoTitleDeleted val="1"/>
    <c:plotArea>
      <c:layout/>
      <c:scatterChart>
        <c:scatterStyle val="lineMarker"/>
        <c:ser>
          <c:idx val="0"/>
          <c:order val="0"/>
          <c:tx>
            <c:strRef>
              <c:f>Sheet1!$B$1</c:f>
              <c:strCache>
                <c:ptCount val="1"/>
                <c:pt idx="0">
                  <c:v>A2</c:v>
                </c:pt>
              </c:strCache>
            </c:strRef>
          </c:tx>
          <c:spPr>
            <a:ln w="66675">
              <a:noFill/>
            </a:ln>
          </c:spPr>
          <c:xVal>
            <c:numRef>
              <c:f>Sheet1!$A$2:$A$17</c:f>
              <c:numCache>
                <c:formatCode>General</c:formatCode>
                <c:ptCount val="16"/>
                <c:pt idx="0">
                  <c:v>6.8</c:v>
                </c:pt>
                <c:pt idx="1">
                  <c:v>0.8</c:v>
                </c:pt>
                <c:pt idx="2">
                  <c:v>1.2</c:v>
                </c:pt>
                <c:pt idx="3">
                  <c:v>2.8</c:v>
                </c:pt>
                <c:pt idx="4">
                  <c:v>3.8</c:v>
                </c:pt>
                <c:pt idx="5">
                  <c:v>4.4000000000000004</c:v>
                </c:pt>
                <c:pt idx="6">
                  <c:v>4.8</c:v>
                </c:pt>
                <c:pt idx="7">
                  <c:v>6</c:v>
                </c:pt>
                <c:pt idx="8">
                  <c:v>6.2</c:v>
                </c:pt>
                <c:pt idx="9">
                  <c:v>7.6</c:v>
                </c:pt>
                <c:pt idx="10">
                  <c:v>7.8</c:v>
                </c:pt>
                <c:pt idx="11">
                  <c:v>6.6</c:v>
                </c:pt>
                <c:pt idx="12">
                  <c:v>8.2000000000000011</c:v>
                </c:pt>
                <c:pt idx="13">
                  <c:v>8.4</c:v>
                </c:pt>
                <c:pt idx="14">
                  <c:v>9</c:v>
                </c:pt>
                <c:pt idx="15">
                  <c:v>9.6</c:v>
                </c:pt>
              </c:numCache>
            </c:numRef>
          </c:xVal>
          <c:yVal>
            <c:numRef>
              <c:f>Sheet1!$B$2:$B$17</c:f>
              <c:numCache>
                <c:formatCode>General</c:formatCode>
                <c:ptCount val="16"/>
                <c:pt idx="0">
                  <c:v>12.6</c:v>
                </c:pt>
                <c:pt idx="1">
                  <c:v>9.8000000000000007</c:v>
                </c:pt>
                <c:pt idx="2">
                  <c:v>11.6</c:v>
                </c:pt>
                <c:pt idx="3">
                  <c:v>9.6</c:v>
                </c:pt>
                <c:pt idx="4">
                  <c:v>9.9</c:v>
                </c:pt>
                <c:pt idx="5">
                  <c:v>6.5</c:v>
                </c:pt>
                <c:pt idx="6">
                  <c:v>1.1000000000000001</c:v>
                </c:pt>
                <c:pt idx="7">
                  <c:v>19.899999999999999</c:v>
                </c:pt>
                <c:pt idx="8">
                  <c:v>18.5</c:v>
                </c:pt>
                <c:pt idx="9">
                  <c:v>17.399999999999999</c:v>
                </c:pt>
                <c:pt idx="10">
                  <c:v>12.2</c:v>
                </c:pt>
                <c:pt idx="11">
                  <c:v>7.7</c:v>
                </c:pt>
                <c:pt idx="12">
                  <c:v>4.5</c:v>
                </c:pt>
                <c:pt idx="13">
                  <c:v>6.9</c:v>
                </c:pt>
                <c:pt idx="14">
                  <c:v>3.4</c:v>
                </c:pt>
                <c:pt idx="15">
                  <c:v>11.1</c:v>
                </c:pt>
              </c:numCache>
            </c:numRef>
          </c:yVal>
        </c:ser>
        <c:axId val="110353408"/>
        <c:axId val="110761088"/>
      </c:scatterChart>
      <c:valAx>
        <c:axId val="110353408"/>
        <c:scaling>
          <c:orientation val="minMax"/>
        </c:scaling>
        <c:axPos val="b"/>
        <c:title>
          <c:tx>
            <c:rich>
              <a:bodyPr/>
              <a:lstStyle/>
              <a:p>
                <a:pPr>
                  <a:defRPr/>
                </a:pPr>
                <a:r>
                  <a:rPr lang="en-IN" sz="1600" dirty="0"/>
                  <a:t>A1</a:t>
                </a:r>
              </a:p>
            </c:rich>
          </c:tx>
          <c:layout/>
        </c:title>
        <c:numFmt formatCode="General" sourceLinked="1"/>
        <c:majorTickMark val="none"/>
        <c:tickLblPos val="nextTo"/>
        <c:txPr>
          <a:bodyPr/>
          <a:lstStyle/>
          <a:p>
            <a:pPr>
              <a:defRPr>
                <a:latin typeface="Cambria Math" pitchFamily="18" charset="0"/>
                <a:ea typeface="Cambria Math" pitchFamily="18" charset="0"/>
              </a:defRPr>
            </a:pPr>
            <a:endParaRPr lang="en-US"/>
          </a:p>
        </c:txPr>
        <c:crossAx val="110761088"/>
        <c:crosses val="autoZero"/>
        <c:crossBetween val="midCat"/>
      </c:valAx>
      <c:valAx>
        <c:axId val="110761088"/>
        <c:scaling>
          <c:orientation val="minMax"/>
        </c:scaling>
        <c:axPos val="l"/>
        <c:title>
          <c:tx>
            <c:rich>
              <a:bodyPr/>
              <a:lstStyle/>
              <a:p>
                <a:pPr>
                  <a:defRPr/>
                </a:pPr>
                <a:r>
                  <a:rPr lang="en-US" sz="1600" dirty="0"/>
                  <a:t>A2</a:t>
                </a:r>
              </a:p>
            </c:rich>
          </c:tx>
          <c:layout>
            <c:manualLayout>
              <c:xMode val="edge"/>
              <c:yMode val="edge"/>
              <c:x val="1.1968880909634962E-2"/>
              <c:y val="0.40131546570650783"/>
            </c:manualLayout>
          </c:layout>
        </c:title>
        <c:numFmt formatCode="General" sourceLinked="1"/>
        <c:majorTickMark val="none"/>
        <c:tickLblPos val="nextTo"/>
        <c:txPr>
          <a:bodyPr/>
          <a:lstStyle/>
          <a:p>
            <a:pPr>
              <a:defRPr>
                <a:latin typeface="Cambria Math" pitchFamily="18" charset="0"/>
                <a:ea typeface="Cambria Math" pitchFamily="18" charset="0"/>
              </a:defRPr>
            </a:pPr>
            <a:endParaRPr lang="en-US"/>
          </a:p>
        </c:txPr>
        <c:crossAx val="110353408"/>
        <c:crosses val="autoZero"/>
        <c:crossBetween val="midCat"/>
      </c:valAx>
      <c:spPr>
        <a:ln w="25400" cmpd="sng">
          <a:solidFill>
            <a:schemeClr val="tx1"/>
          </a:solidFill>
        </a:ln>
      </c:spPr>
    </c:plotArea>
    <c:plotVisOnly val="1"/>
    <c:dispBlanksAs val="gap"/>
  </c:chart>
  <c:txPr>
    <a:bodyPr/>
    <a:lstStyle/>
    <a:p>
      <a:pPr>
        <a:defRPr sz="1200" b="1"/>
      </a:pPr>
      <a:endParaRPr lang="en-US"/>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0.37769</cdr:x>
      <cdr:y>0.47704</cdr:y>
    </cdr:from>
    <cdr:to>
      <cdr:x>0.41681</cdr:x>
      <cdr:y>0.54681</cdr:y>
    </cdr:to>
    <cdr:sp macro="" textlink="">
      <cdr:nvSpPr>
        <cdr:cNvPr id="2" name="Oval 1"/>
        <cdr:cNvSpPr/>
      </cdr:nvSpPr>
      <cdr:spPr>
        <a:xfrm xmlns:a="http://schemas.openxmlformats.org/drawingml/2006/main">
          <a:off x="2003805" y="1890232"/>
          <a:ext cx="207546" cy="276446"/>
        </a:xfrm>
        <a:prstGeom xmlns:a="http://schemas.openxmlformats.org/drawingml/2006/main" prst="ellipse">
          <a:avLst/>
        </a:prstGeom>
        <a:noFill xmlns:a="http://schemas.openxmlformats.org/drawingml/2006/main"/>
        <a:ln xmlns:a="http://schemas.openxmlformats.org/drawingml/2006/main" w="317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dr:relSizeAnchor xmlns:cdr="http://schemas.openxmlformats.org/drawingml/2006/chartDrawing">
    <cdr:from>
      <cdr:x>0.6518</cdr:x>
      <cdr:y>0.404</cdr:y>
    </cdr:from>
    <cdr:to>
      <cdr:x>0.69092</cdr:x>
      <cdr:y>0.47376</cdr:y>
    </cdr:to>
    <cdr:sp macro="" textlink="">
      <cdr:nvSpPr>
        <cdr:cNvPr id="3" name="Oval 2"/>
        <cdr:cNvSpPr/>
      </cdr:nvSpPr>
      <cdr:spPr>
        <a:xfrm xmlns:a="http://schemas.openxmlformats.org/drawingml/2006/main">
          <a:off x="3458102" y="1600790"/>
          <a:ext cx="207546" cy="276446"/>
        </a:xfrm>
        <a:prstGeom xmlns:a="http://schemas.openxmlformats.org/drawingml/2006/main" prst="ellipse">
          <a:avLst/>
        </a:prstGeom>
        <a:noFill xmlns:a="http://schemas.openxmlformats.org/drawingml/2006/main"/>
        <a:ln xmlns:a="http://schemas.openxmlformats.org/drawingml/2006/main" w="3175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194396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3221245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195943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1319686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6936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2169909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400961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348124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4020833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183427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E074-87F1-495B-A9B9-20FA9257F508}" type="datetimeFigureOut">
              <a:rPr lang="en-IN" smtClean="0"/>
              <a:pPr/>
              <a:t>12-11-2022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231416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2E074-87F1-495B-A9B9-20FA9257F508}" type="datetimeFigureOut">
              <a:rPr lang="en-IN" smtClean="0"/>
              <a:pPr/>
              <a:t>12-11-2022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8B049-B495-46D3-A6CC-0ABCD1384C8E}" type="slidenum">
              <a:rPr lang="en-IN" smtClean="0"/>
              <a:pPr/>
              <a:t>‹#›</a:t>
            </a:fld>
            <a:endParaRPr lang="en-IN"/>
          </a:p>
        </p:txBody>
      </p:sp>
    </p:spTree>
    <p:extLst>
      <p:ext uri="{BB962C8B-B14F-4D97-AF65-F5344CB8AC3E}">
        <p14:creationId xmlns="" xmlns:p14="http://schemas.microsoft.com/office/powerpoint/2010/main" val="2236428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javatpoint.com/clustering-in-machine-learning" TargetMode="External"/><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Residual_sum_of_squar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t>K-Means Clustering</a:t>
            </a:r>
            <a:br>
              <a:rPr lang="en-IN" b="1" dirty="0" smtClean="0"/>
            </a:br>
            <a:r>
              <a:rPr lang="en-IN" b="1" dirty="0" smtClean="0"/>
              <a:t>FAI-UNIT-V</a:t>
            </a:r>
            <a:endParaRPr lang="en-IN" b="1" dirty="0"/>
          </a:p>
        </p:txBody>
      </p:sp>
    </p:spTree>
    <p:extLst>
      <p:ext uri="{BB962C8B-B14F-4D97-AF65-F5344CB8AC3E}">
        <p14:creationId xmlns="" xmlns:p14="http://schemas.microsoft.com/office/powerpoint/2010/main" val="345855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smtClean="0"/>
              <a:t>Calculation of Distances</a:t>
            </a:r>
            <a:endParaRPr lang="en-US" b="1" dirty="0"/>
          </a:p>
        </p:txBody>
      </p:sp>
      <p:sp>
        <p:nvSpPr>
          <p:cNvPr id="4" name="Rectangle 3"/>
          <p:cNvSpPr txBox="1">
            <a:spLocks noChangeArrowheads="1"/>
          </p:cNvSpPr>
          <p:nvPr/>
        </p:nvSpPr>
        <p:spPr>
          <a:xfrm>
            <a:off x="2105465" y="1281332"/>
            <a:ext cx="8382000" cy="5181600"/>
          </a:xfrm>
          <a:prstGeom prst="rect">
            <a:avLst/>
          </a:prstGeom>
          <a:noFill/>
          <a:ln/>
        </p:spPr>
        <p:txBody>
          <a:bodyPr vert="horz" lIns="92075" tIns="46038" rIns="92075" bIns="46038" rtlCol="0">
            <a:normAutofit lnSpcReduction="10000"/>
          </a:bodyPr>
          <a:lstStyle/>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Single link:  </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smallest distance between an element in one cluster and an element in the other, i.e.,  dis(K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 min(t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ip</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jq</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Complete link: </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largest distance between an element in one cluster and an element in the other, i.e.,  dis(K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 max(t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ip</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jq</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Average: </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avg distance between an element in one cluster and an element in the other, i.e.,  dis(K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 avg(t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ip</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t</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jq</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Centroid: </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distance between the centroids of two clusters, i.e.,  dis(K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 dis(C</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C</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Medoid: </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distance between the medoids of two clusters, i.e.,  dis(K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K</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 dis(M</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i</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 M</a:t>
            </a:r>
            <a:r>
              <a:rPr kumimoji="0" lang="en-US" sz="2000" b="0" i="0" u="none" strike="noStrike" kern="1200" cap="none" spc="0" normalizeH="0" baseline="-25000" noProof="0" smtClean="0">
                <a:ln>
                  <a:noFill/>
                </a:ln>
                <a:solidFill>
                  <a:schemeClr val="tx1"/>
                </a:solidFill>
                <a:effectLst/>
                <a:uLnTx/>
                <a:uFillTx/>
                <a:latin typeface="+mn-lt"/>
                <a:ea typeface="+mn-ea"/>
                <a:cs typeface="Tahoma" pitchFamily="34" charset="0"/>
                <a:sym typeface="Symbol" pitchFamily="18" charset="2"/>
              </a:rPr>
              <a:t>j</a:t>
            </a: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smtClean="0">
                <a:ln>
                  <a:noFill/>
                </a:ln>
                <a:solidFill>
                  <a:schemeClr val="tx1"/>
                </a:solidFill>
                <a:effectLst/>
                <a:uLnTx/>
                <a:uFillTx/>
                <a:latin typeface="+mn-lt"/>
                <a:ea typeface="+mn-ea"/>
                <a:cs typeface="Tahoma" pitchFamily="34" charset="0"/>
                <a:sym typeface="Symbol" pitchFamily="18" charset="2"/>
              </a:rPr>
              <a:t>Medoid: one chosen, centrally located object in the cluster</a:t>
            </a:r>
            <a:endParaRPr kumimoji="0" lang="en-US" sz="2000" b="0" i="0" u="none" strike="noStrike" kern="1200" cap="none" spc="0" normalizeH="0" baseline="0" noProof="0" dirty="0">
              <a:ln>
                <a:noFill/>
              </a:ln>
              <a:solidFill>
                <a:schemeClr val="tx1"/>
              </a:solidFill>
              <a:effectLst/>
              <a:uLnTx/>
              <a:uFillTx/>
              <a:latin typeface="+mn-lt"/>
              <a:ea typeface="+mn-ea"/>
              <a:cs typeface="Tahoma" pitchFamily="34" charset="0"/>
              <a:sym typeface="Symbol" pitchFamily="18" charset="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47445" y="717452"/>
            <a:ext cx="10016197" cy="503623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smtClean="0"/>
              <a:t>K- means Clustering</a:t>
            </a:r>
            <a:endParaRPr lang="en-US" b="1" dirty="0"/>
          </a:p>
        </p:txBody>
      </p:sp>
      <p:sp>
        <p:nvSpPr>
          <p:cNvPr id="4" name="Rectangle 3"/>
          <p:cNvSpPr/>
          <p:nvPr/>
        </p:nvSpPr>
        <p:spPr>
          <a:xfrm>
            <a:off x="1486485" y="1325770"/>
            <a:ext cx="9317502" cy="1200329"/>
          </a:xfrm>
          <a:prstGeom prst="rect">
            <a:avLst/>
          </a:prstGeom>
        </p:spPr>
        <p:txBody>
          <a:bodyPr wrap="square">
            <a:spAutoFit/>
          </a:bodyPr>
          <a:lstStyle/>
          <a:p>
            <a:pPr algn="just"/>
            <a:r>
              <a:rPr lang="en-GB" dirty="0" smtClean="0"/>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endParaRPr lang="en-US" dirty="0"/>
          </a:p>
        </p:txBody>
      </p:sp>
      <p:sp>
        <p:nvSpPr>
          <p:cNvPr id="5" name="Rectangle 4"/>
          <p:cNvSpPr/>
          <p:nvPr/>
        </p:nvSpPr>
        <p:spPr>
          <a:xfrm>
            <a:off x="1613095" y="2971689"/>
            <a:ext cx="9219027" cy="1200329"/>
          </a:xfrm>
          <a:prstGeom prst="rect">
            <a:avLst/>
          </a:prstGeom>
        </p:spPr>
        <p:txBody>
          <a:bodyPr wrap="square">
            <a:spAutoFit/>
          </a:bodyPr>
          <a:lstStyle/>
          <a:p>
            <a:pPr algn="just"/>
            <a:r>
              <a:rPr lang="en-GB" dirty="0" smtClean="0"/>
              <a:t>K-Means Clustering is an </a:t>
            </a:r>
            <a:r>
              <a:rPr lang="en-GB" dirty="0" smtClean="0">
                <a:hlinkClick r:id="rId2"/>
              </a:rPr>
              <a:t>Unsupervised Learning algorithm</a:t>
            </a:r>
            <a:r>
              <a:rPr lang="en-GB" dirty="0" smtClean="0"/>
              <a:t>, which groups the unlabeled dataset into different clusters. Here K defines the number of pre-defined clusters that need to be created in the process, as if K=2, there will be two clusters, and for K=3, there will be three clusters, and so on.</a:t>
            </a:r>
            <a:endParaRPr lang="en-US" dirty="0"/>
          </a:p>
        </p:txBody>
      </p:sp>
      <p:sp>
        <p:nvSpPr>
          <p:cNvPr id="6" name="Rectangle 5"/>
          <p:cNvSpPr/>
          <p:nvPr/>
        </p:nvSpPr>
        <p:spPr>
          <a:xfrm>
            <a:off x="1795974" y="4408772"/>
            <a:ext cx="8839201" cy="1477328"/>
          </a:xfrm>
          <a:prstGeom prst="rect">
            <a:avLst/>
          </a:prstGeom>
        </p:spPr>
        <p:txBody>
          <a:bodyPr wrap="square">
            <a:spAutoFit/>
          </a:bodyPr>
          <a:lstStyle/>
          <a:p>
            <a:pPr algn="just"/>
            <a:r>
              <a:rPr lang="en-GB" dirty="0" smtClean="0"/>
              <a:t>The k-means </a:t>
            </a:r>
            <a:r>
              <a:rPr lang="en-GB" dirty="0" smtClean="0">
                <a:hlinkClick r:id="rId3"/>
              </a:rPr>
              <a:t>clustering</a:t>
            </a:r>
            <a:r>
              <a:rPr lang="en-GB" dirty="0" smtClean="0"/>
              <a:t> algorithm mainly performs two tasks:</a:t>
            </a:r>
          </a:p>
          <a:p>
            <a:pPr algn="just"/>
            <a:endParaRPr lang="en-GB" dirty="0" smtClean="0"/>
          </a:p>
          <a:p>
            <a:pPr marL="342900" indent="-342900" algn="just">
              <a:buFont typeface="+mj-lt"/>
              <a:buAutoNum type="arabicPeriod"/>
            </a:pPr>
            <a:r>
              <a:rPr lang="en-GB" dirty="0" smtClean="0"/>
              <a:t>Determines the best value for K </a:t>
            </a:r>
            <a:r>
              <a:rPr lang="en-GB" dirty="0" err="1" smtClean="0"/>
              <a:t>center</a:t>
            </a:r>
            <a:r>
              <a:rPr lang="en-GB" dirty="0" smtClean="0"/>
              <a:t> points or </a:t>
            </a:r>
            <a:r>
              <a:rPr lang="en-GB" dirty="0" err="1" smtClean="0"/>
              <a:t>centroids</a:t>
            </a:r>
            <a:r>
              <a:rPr lang="en-GB" dirty="0" smtClean="0"/>
              <a:t> by an iterative process.</a:t>
            </a:r>
          </a:p>
          <a:p>
            <a:pPr marL="342900" indent="-342900" algn="just">
              <a:buFont typeface="+mj-lt"/>
              <a:buAutoNum type="arabicPeriod"/>
            </a:pPr>
            <a:r>
              <a:rPr lang="en-GB" dirty="0" smtClean="0"/>
              <a:t>Assigns each data point to its closest k-</a:t>
            </a:r>
            <a:r>
              <a:rPr lang="en-GB" dirty="0" err="1" smtClean="0"/>
              <a:t>center</a:t>
            </a:r>
            <a:r>
              <a:rPr lang="en-GB" dirty="0" smtClean="0"/>
              <a:t>. Those data points which are near to the particular k-</a:t>
            </a:r>
            <a:r>
              <a:rPr lang="en-GB" dirty="0" err="1" smtClean="0"/>
              <a:t>center</a:t>
            </a:r>
            <a:r>
              <a:rPr lang="en-GB" dirty="0" smtClean="0"/>
              <a:t>, create a cluster.</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1448972" y="1153550"/>
            <a:ext cx="9537896" cy="5205046"/>
          </a:xfrm>
          <a:prstGeom prst="rect">
            <a:avLst/>
          </a:prstGeom>
          <a:noFill/>
          <a:ln w="9525">
            <a:noFill/>
            <a:miter lim="800000"/>
            <a:headEnd/>
            <a:tailEnd/>
          </a:ln>
          <a:effectLst/>
        </p:spPr>
      </p:pic>
      <p:sp>
        <p:nvSpPr>
          <p:cNvPr id="5" name="Title 1"/>
          <p:cNvSpPr>
            <a:spLocks noGrp="1"/>
          </p:cNvSpPr>
          <p:nvPr>
            <p:ph type="title"/>
          </p:nvPr>
        </p:nvSpPr>
        <p:spPr>
          <a:xfrm>
            <a:off x="0" y="0"/>
            <a:ext cx="10515600" cy="1325563"/>
          </a:xfrm>
        </p:spPr>
        <p:txBody>
          <a:bodyPr/>
          <a:lstStyle/>
          <a:p>
            <a:r>
              <a:rPr lang="en-IN" b="1" dirty="0" smtClean="0"/>
              <a:t>K-Means Clustering</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smtClean="0"/>
              <a:t>K-Means Clustering</a:t>
            </a:r>
            <a:endParaRPr lang="en-IN" b="1" dirty="0"/>
          </a:p>
        </p:txBody>
      </p:sp>
      <p:sp>
        <p:nvSpPr>
          <p:cNvPr id="3" name="Content Placeholder 2"/>
          <p:cNvSpPr>
            <a:spLocks noGrp="1"/>
          </p:cNvSpPr>
          <p:nvPr>
            <p:ph idx="1"/>
          </p:nvPr>
        </p:nvSpPr>
        <p:spPr>
          <a:xfrm>
            <a:off x="781930" y="1502068"/>
            <a:ext cx="10515600" cy="4351338"/>
          </a:xfrm>
        </p:spPr>
        <p:txBody>
          <a:bodyPr>
            <a:normAutofit lnSpcReduction="10000"/>
          </a:bodyPr>
          <a:lstStyle/>
          <a:p>
            <a:pPr algn="just"/>
            <a:r>
              <a:rPr lang="en-US" b="1" dirty="0" err="1"/>
              <a:t>Kmeans</a:t>
            </a:r>
            <a:r>
              <a:rPr lang="en-US" dirty="0"/>
              <a:t> algorithm is an iterative algorithm that tries to partition the dataset into </a:t>
            </a:r>
            <a:r>
              <a:rPr lang="en-US" i="1" dirty="0" smtClean="0"/>
              <a:t>K </a:t>
            </a:r>
            <a:r>
              <a:rPr lang="en-US" dirty="0" smtClean="0"/>
              <a:t>pre-defined </a:t>
            </a:r>
            <a:r>
              <a:rPr lang="en-US" dirty="0"/>
              <a:t>distinct non-overlapping subgroups (clusters) where each data point belongs to </a:t>
            </a:r>
            <a:r>
              <a:rPr lang="en-US" b="1" dirty="0"/>
              <a:t>only one group</a:t>
            </a:r>
            <a:r>
              <a:rPr lang="en-US" dirty="0"/>
              <a:t>. </a:t>
            </a:r>
            <a:endParaRPr lang="en-US" dirty="0" smtClean="0"/>
          </a:p>
          <a:p>
            <a:pPr algn="just"/>
            <a:r>
              <a:rPr lang="en-US" dirty="0" smtClean="0"/>
              <a:t>It </a:t>
            </a:r>
            <a:r>
              <a:rPr lang="en-US" dirty="0"/>
              <a:t>tries to make the intra-cluster data points as similar as possible while also keeping the clusters as different (far) as possible. </a:t>
            </a:r>
            <a:endParaRPr lang="en-US" dirty="0" smtClean="0"/>
          </a:p>
          <a:p>
            <a:pPr algn="just"/>
            <a:r>
              <a:rPr lang="en-US" dirty="0" smtClean="0"/>
              <a:t>It </a:t>
            </a:r>
            <a:r>
              <a:rPr lang="en-US" dirty="0"/>
              <a:t>assigns data points to a cluster such that the sum of the squared distance between the data points and the cluster’s centroid (arithmetic mean of all the data points that belong to that cluster) is at the minimum. </a:t>
            </a:r>
            <a:endParaRPr lang="en-US" dirty="0" smtClean="0"/>
          </a:p>
          <a:p>
            <a:pPr algn="just"/>
            <a:r>
              <a:rPr lang="en-US" dirty="0" smtClean="0"/>
              <a:t>The </a:t>
            </a:r>
            <a:r>
              <a:rPr lang="en-US" dirty="0"/>
              <a:t>less variation we have within clusters, the more homogeneous (similar) the data points are within the same cluster.</a:t>
            </a:r>
            <a:endParaRPr lang="en-IN" dirty="0"/>
          </a:p>
        </p:txBody>
      </p:sp>
    </p:spTree>
    <p:extLst>
      <p:ext uri="{BB962C8B-B14F-4D97-AF65-F5344CB8AC3E}">
        <p14:creationId xmlns="" xmlns:p14="http://schemas.microsoft.com/office/powerpoint/2010/main" val="3415049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 Means Clustering : Identifying F.R.I.E.N.D.S in the World of Strangers |  by Prasad Patil | Towards Data Science"/>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954375" y="1083212"/>
            <a:ext cx="10283249" cy="50937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7863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335" y="1530203"/>
            <a:ext cx="10515600" cy="4351338"/>
          </a:xfrm>
        </p:spPr>
        <p:txBody>
          <a:bodyPr>
            <a:normAutofit/>
          </a:bodyPr>
          <a:lstStyle/>
          <a:p>
            <a:pPr algn="just"/>
            <a:r>
              <a:rPr lang="en-US" dirty="0" smtClean="0"/>
              <a:t>There </a:t>
            </a:r>
            <a:r>
              <a:rPr lang="en-US" dirty="0"/>
              <a:t>are many different types of clustering methods, but </a:t>
            </a:r>
            <a:r>
              <a:rPr lang="en-US" i="1" dirty="0"/>
              <a:t>k</a:t>
            </a:r>
            <a:r>
              <a:rPr lang="en-US" dirty="0"/>
              <a:t>-means is one of the oldest and most approachable. These traits make implementing </a:t>
            </a:r>
            <a:r>
              <a:rPr lang="en-US" i="1" dirty="0"/>
              <a:t>k</a:t>
            </a:r>
            <a:r>
              <a:rPr lang="en-US" dirty="0"/>
              <a:t>-means clustering in Python reasonably straightforward, even for novice programmers and data scientists</a:t>
            </a:r>
            <a:r>
              <a:rPr lang="en-US" dirty="0" smtClean="0"/>
              <a:t>.</a:t>
            </a:r>
          </a:p>
          <a:p>
            <a:pPr algn="just"/>
            <a:r>
              <a:rPr lang="en-IN" dirty="0" smtClean="0"/>
              <a:t>Two-step process: </a:t>
            </a:r>
            <a:r>
              <a:rPr lang="en-IN" b="1" dirty="0" smtClean="0"/>
              <a:t>expectation-maximization</a:t>
            </a:r>
          </a:p>
          <a:p>
            <a:pPr algn="just"/>
            <a:r>
              <a:rPr lang="en-US" dirty="0"/>
              <a:t>The </a:t>
            </a:r>
            <a:r>
              <a:rPr lang="en-US" b="1" dirty="0"/>
              <a:t>expectation</a:t>
            </a:r>
            <a:r>
              <a:rPr lang="en-US" dirty="0"/>
              <a:t> step assigns each data point to its nearest centroid. Then, the </a:t>
            </a:r>
            <a:r>
              <a:rPr lang="en-US" b="1" dirty="0"/>
              <a:t>maximization</a:t>
            </a:r>
            <a:r>
              <a:rPr lang="en-US" dirty="0"/>
              <a:t> step computes the mean of all the points for each cluster and sets the new centroid</a:t>
            </a:r>
            <a:endParaRPr lang="en-IN" dirty="0"/>
          </a:p>
        </p:txBody>
      </p:sp>
    </p:spTree>
    <p:extLst>
      <p:ext uri="{BB962C8B-B14F-4D97-AF65-F5344CB8AC3E}">
        <p14:creationId xmlns="" xmlns:p14="http://schemas.microsoft.com/office/powerpoint/2010/main" val="276489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25339" cy="763568"/>
          </a:xfrm>
        </p:spPr>
        <p:txBody>
          <a:bodyPr>
            <a:normAutofit/>
          </a:bodyPr>
          <a:lstStyle/>
          <a:p>
            <a:r>
              <a:rPr lang="en-US" sz="4000" dirty="0">
                <a:solidFill>
                  <a:srgbClr val="A50021"/>
                </a:solidFill>
                <a:latin typeface="Times New Roman" pitchFamily="18" charset="0"/>
                <a:cs typeface="Times New Roman" pitchFamily="18" charset="0"/>
              </a:rPr>
              <a:t>k-Means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84275" y="967691"/>
            <a:ext cx="8501751" cy="5058411"/>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Algorithm: </a:t>
            </a:r>
            <a:r>
              <a:rPr lang="en-US" sz="2000" b="1" dirty="0">
                <a:solidFill>
                  <a:srgbClr val="0B5ED7"/>
                </a:solidFill>
                <a:latin typeface="Times New Roman" pitchFamily="18" charset="0"/>
                <a:cs typeface="Times New Roman" pitchFamily="18" charset="0"/>
              </a:rPr>
              <a:t>k-Means clustering</a:t>
            </a:r>
          </a:p>
          <a:p>
            <a:pPr marL="0" indent="0">
              <a:buNone/>
            </a:pPr>
            <a:endParaRPr lang="en-US" sz="800" b="1" dirty="0">
              <a:solidFill>
                <a:srgbClr val="0B5ED7"/>
              </a:solidFill>
              <a:latin typeface="Times New Roman" pitchFamily="18" charset="0"/>
              <a:cs typeface="Times New Roman" pitchFamily="18" charset="0"/>
            </a:endParaRPr>
          </a:p>
          <a:p>
            <a:pPr marL="0" indent="0">
              <a:buNone/>
            </a:pPr>
            <a:r>
              <a:rPr lang="en-US" sz="2000" dirty="0">
                <a:solidFill>
                  <a:srgbClr val="800000"/>
                </a:solidFill>
                <a:latin typeface="Times New Roman" pitchFamily="18" charset="0"/>
                <a:cs typeface="Times New Roman" pitchFamily="18" charset="0"/>
              </a:rPr>
              <a:t>Input:   </a:t>
            </a:r>
            <a:r>
              <a:rPr lang="en-US" sz="2000" dirty="0">
                <a:latin typeface="Times New Roman" pitchFamily="18" charset="0"/>
                <a:cs typeface="Times New Roman" pitchFamily="18" charset="0"/>
              </a:rPr>
              <a:t>D is a dataset containing </a:t>
            </a:r>
            <a:r>
              <a:rPr lang="en-US" sz="2000" i="1" dirty="0">
                <a:latin typeface="Times New Roman" pitchFamily="18" charset="0"/>
                <a:cs typeface="Times New Roman" pitchFamily="18" charset="0"/>
              </a:rPr>
              <a:t>n</a:t>
            </a:r>
            <a:r>
              <a:rPr lang="en-US" sz="2000" dirty="0">
                <a:latin typeface="Times New Roman" pitchFamily="18" charset="0"/>
                <a:cs typeface="Times New Roman" pitchFamily="18" charset="0"/>
              </a:rPr>
              <a:t> objects,  </a:t>
            </a:r>
            <a:r>
              <a:rPr lang="en-US" sz="2000" i="1" dirty="0">
                <a:latin typeface="Times New Roman" pitchFamily="18" charset="0"/>
                <a:cs typeface="Times New Roman" pitchFamily="18" charset="0"/>
              </a:rPr>
              <a:t>k</a:t>
            </a:r>
            <a:r>
              <a:rPr lang="en-US" sz="2000" dirty="0">
                <a:latin typeface="Times New Roman" pitchFamily="18" charset="0"/>
                <a:cs typeface="Times New Roman" pitchFamily="18" charset="0"/>
              </a:rPr>
              <a:t> is the number of cluster</a:t>
            </a:r>
          </a:p>
          <a:p>
            <a:pPr marL="0" indent="0">
              <a:buNone/>
            </a:pPr>
            <a:r>
              <a:rPr lang="en-US" sz="2000" dirty="0">
                <a:solidFill>
                  <a:srgbClr val="800000"/>
                </a:solidFill>
                <a:latin typeface="Times New Roman" pitchFamily="18" charset="0"/>
                <a:cs typeface="Times New Roman" pitchFamily="18" charset="0"/>
              </a:rPr>
              <a:t>Output:  </a:t>
            </a:r>
            <a:r>
              <a:rPr lang="en-US" sz="2000" dirty="0">
                <a:latin typeface="Times New Roman" pitchFamily="18" charset="0"/>
                <a:cs typeface="Times New Roman" pitchFamily="18" charset="0"/>
              </a:rPr>
              <a:t>A set of </a:t>
            </a:r>
            <a:r>
              <a:rPr lang="en-US" sz="2000" i="1" dirty="0">
                <a:latin typeface="Times New Roman" pitchFamily="18" charset="0"/>
                <a:cs typeface="Times New Roman" pitchFamily="18" charset="0"/>
              </a:rPr>
              <a:t>k</a:t>
            </a:r>
            <a:r>
              <a:rPr lang="en-US" sz="2000" dirty="0">
                <a:latin typeface="Times New Roman" pitchFamily="18" charset="0"/>
                <a:cs typeface="Times New Roman" pitchFamily="18" charset="0"/>
              </a:rPr>
              <a:t> clusters</a:t>
            </a:r>
          </a:p>
          <a:p>
            <a:pPr marL="0" indent="0">
              <a:buNone/>
            </a:pPr>
            <a:r>
              <a:rPr lang="en-US" sz="2000" dirty="0">
                <a:solidFill>
                  <a:srgbClr val="800000"/>
                </a:solidFill>
                <a:latin typeface="Times New Roman" pitchFamily="18" charset="0"/>
                <a:cs typeface="Times New Roman" pitchFamily="18" charset="0"/>
              </a:rPr>
              <a:t>Steps:</a:t>
            </a:r>
          </a:p>
          <a:p>
            <a:pPr marL="457200" indent="-457200">
              <a:buClr>
                <a:srgbClr val="0B5ED7"/>
              </a:buClr>
              <a:buSzPct val="100000"/>
              <a:buAutoNum type="arabicPeriod"/>
            </a:pPr>
            <a:r>
              <a:rPr lang="en-US" sz="2000" dirty="0">
                <a:latin typeface="Times New Roman" pitchFamily="18" charset="0"/>
                <a:cs typeface="Times New Roman" pitchFamily="18" charset="0"/>
              </a:rPr>
              <a:t>Randomly choose </a:t>
            </a:r>
            <a:r>
              <a:rPr lang="en-US" sz="2000" i="1" dirty="0">
                <a:latin typeface="Times New Roman" pitchFamily="18" charset="0"/>
                <a:cs typeface="Times New Roman" pitchFamily="18" charset="0"/>
              </a:rPr>
              <a:t>k</a:t>
            </a:r>
            <a:r>
              <a:rPr lang="en-US" sz="2000" dirty="0">
                <a:latin typeface="Times New Roman" pitchFamily="18" charset="0"/>
                <a:cs typeface="Times New Roman" pitchFamily="18" charset="0"/>
              </a:rPr>
              <a:t> objects from D as </a:t>
            </a:r>
            <a:r>
              <a:rPr lang="en-US" sz="2000" b="1" dirty="0">
                <a:latin typeface="Times New Roman" pitchFamily="18" charset="0"/>
                <a:cs typeface="Times New Roman" pitchFamily="18" charset="0"/>
              </a:rPr>
              <a:t>the initial cluster centroids.</a:t>
            </a:r>
          </a:p>
          <a:p>
            <a:pPr marL="457200" indent="-457200">
              <a:buClr>
                <a:srgbClr val="0B5ED7"/>
              </a:buClr>
              <a:buSzPct val="100000"/>
              <a:buAutoNum type="arabicPeriod"/>
            </a:pPr>
            <a:endParaRPr lang="en-US" sz="800" b="1" dirty="0">
              <a:latin typeface="Times New Roman" pitchFamily="18" charset="0"/>
              <a:cs typeface="Times New Roman" pitchFamily="18" charset="0"/>
            </a:endParaRPr>
          </a:p>
          <a:p>
            <a:pPr marL="457200" indent="-457200">
              <a:buClr>
                <a:srgbClr val="0B5ED7"/>
              </a:buClr>
              <a:buSzPct val="100000"/>
              <a:buAutoNum type="arabicPeriod"/>
            </a:pPr>
            <a:r>
              <a:rPr lang="en-US" sz="2000" b="1" dirty="0">
                <a:latin typeface="Times New Roman" pitchFamily="18" charset="0"/>
                <a:cs typeface="Times New Roman" pitchFamily="18" charset="0"/>
              </a:rPr>
              <a:t>For</a:t>
            </a:r>
            <a:r>
              <a:rPr lang="en-US" sz="2000" dirty="0">
                <a:latin typeface="Times New Roman" pitchFamily="18" charset="0"/>
                <a:cs typeface="Times New Roman" pitchFamily="18" charset="0"/>
              </a:rPr>
              <a:t> each of the objects in D </a:t>
            </a:r>
            <a:r>
              <a:rPr lang="en-US" sz="2000" b="1" dirty="0">
                <a:latin typeface="Times New Roman" pitchFamily="18" charset="0"/>
                <a:cs typeface="Times New Roman" pitchFamily="18" charset="0"/>
              </a:rPr>
              <a:t>do</a:t>
            </a:r>
          </a:p>
          <a:p>
            <a:pPr marL="1097280" lvl="2" indent="-457200">
              <a:buClr>
                <a:srgbClr val="0B5ED7"/>
              </a:buClr>
              <a:buSzPct val="100000"/>
            </a:pPr>
            <a:r>
              <a:rPr lang="en-US" sz="1800" b="1" dirty="0">
                <a:latin typeface="Times New Roman" pitchFamily="18" charset="0"/>
                <a:cs typeface="Times New Roman" pitchFamily="18" charset="0"/>
              </a:rPr>
              <a:t>Compute distance between </a:t>
            </a:r>
            <a:r>
              <a:rPr lang="en-US" sz="1800" dirty="0">
                <a:latin typeface="Times New Roman" pitchFamily="18" charset="0"/>
                <a:cs typeface="Times New Roman" pitchFamily="18" charset="0"/>
              </a:rPr>
              <a:t>the current objects and </a:t>
            </a:r>
            <a:r>
              <a:rPr lang="en-US" sz="1800" i="1" dirty="0">
                <a:latin typeface="Times New Roman" pitchFamily="18" charset="0"/>
                <a:cs typeface="Times New Roman" pitchFamily="18" charset="0"/>
              </a:rPr>
              <a:t>k</a:t>
            </a:r>
            <a:r>
              <a:rPr lang="en-US" sz="1800" dirty="0">
                <a:latin typeface="Times New Roman" pitchFamily="18" charset="0"/>
                <a:cs typeface="Times New Roman" pitchFamily="18" charset="0"/>
              </a:rPr>
              <a:t> cluster centroids </a:t>
            </a:r>
          </a:p>
          <a:p>
            <a:pPr marL="1097280" lvl="2" indent="-457200">
              <a:buClr>
                <a:srgbClr val="0B5ED7"/>
              </a:buClr>
              <a:buSzPct val="100000"/>
            </a:pPr>
            <a:r>
              <a:rPr lang="en-US" sz="1800" b="1" dirty="0" smtClean="0">
                <a:latin typeface="Times New Roman" pitchFamily="18" charset="0"/>
                <a:cs typeface="Times New Roman" pitchFamily="18" charset="0"/>
              </a:rPr>
              <a:t>Expectation</a:t>
            </a:r>
            <a:r>
              <a:rPr lang="en-US" sz="1800"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Assign </a:t>
            </a:r>
            <a:r>
              <a:rPr lang="en-US" sz="1800" b="1" dirty="0">
                <a:latin typeface="Times New Roman" pitchFamily="18" charset="0"/>
                <a:cs typeface="Times New Roman" pitchFamily="18" charset="0"/>
              </a:rPr>
              <a:t>the current object to that cluster </a:t>
            </a:r>
            <a:r>
              <a:rPr lang="en-US" sz="1800" dirty="0">
                <a:latin typeface="Times New Roman" pitchFamily="18" charset="0"/>
                <a:cs typeface="Times New Roman" pitchFamily="18" charset="0"/>
              </a:rPr>
              <a:t>to which it is closest.</a:t>
            </a:r>
          </a:p>
          <a:p>
            <a:pPr marL="1097280" lvl="2" indent="-457200">
              <a:buClr>
                <a:srgbClr val="0B5ED7"/>
              </a:buClr>
              <a:buSzPct val="100000"/>
            </a:pPr>
            <a:endParaRPr lang="en-US" sz="800" b="1" dirty="0">
              <a:latin typeface="Times New Roman" pitchFamily="18" charset="0"/>
              <a:cs typeface="Times New Roman" pitchFamily="18" charset="0"/>
            </a:endParaRPr>
          </a:p>
          <a:p>
            <a:pPr marL="457200" indent="-457200">
              <a:buClr>
                <a:srgbClr val="0B5ED7"/>
              </a:buClr>
              <a:buSzPct val="100000"/>
              <a:buAutoNum type="arabicPeriod"/>
            </a:pPr>
            <a:r>
              <a:rPr lang="en-US" sz="2000" b="1" dirty="0" smtClean="0">
                <a:latin typeface="Times New Roman" pitchFamily="18" charset="0"/>
                <a:cs typeface="Times New Roman" pitchFamily="18" charset="0"/>
              </a:rPr>
              <a:t>Maximization</a:t>
            </a:r>
            <a:r>
              <a:rPr lang="en-US" sz="2000" dirty="0" smtClean="0">
                <a:latin typeface="Times New Roman" pitchFamily="18" charset="0"/>
                <a:cs typeface="Times New Roman" pitchFamily="18" charset="0"/>
              </a:rPr>
              <a:t>: Compute </a:t>
            </a:r>
            <a:r>
              <a:rPr lang="en-US" sz="2000" dirty="0">
                <a:latin typeface="Times New Roman" pitchFamily="18" charset="0"/>
                <a:cs typeface="Times New Roman" pitchFamily="18" charset="0"/>
              </a:rPr>
              <a:t>the “</a:t>
            </a:r>
            <a:r>
              <a:rPr lang="en-US" sz="2000" dirty="0">
                <a:solidFill>
                  <a:srgbClr val="0B5ED7"/>
                </a:solidFill>
                <a:latin typeface="Times New Roman" pitchFamily="18" charset="0"/>
                <a:cs typeface="Times New Roman" pitchFamily="18" charset="0"/>
              </a:rPr>
              <a:t>cluster centers</a:t>
            </a:r>
            <a:r>
              <a:rPr lang="en-US" sz="2000" dirty="0">
                <a:latin typeface="Times New Roman" pitchFamily="18" charset="0"/>
                <a:cs typeface="Times New Roman" pitchFamily="18" charset="0"/>
              </a:rPr>
              <a:t>” of each cluster. These become the </a:t>
            </a:r>
            <a:r>
              <a:rPr lang="en-US" sz="2000" b="1" dirty="0">
                <a:latin typeface="Times New Roman" pitchFamily="18" charset="0"/>
                <a:cs typeface="Times New Roman" pitchFamily="18" charset="0"/>
              </a:rPr>
              <a:t>new cluster centroids</a:t>
            </a:r>
            <a:r>
              <a:rPr lang="en-US" sz="2000" dirty="0">
                <a:latin typeface="Times New Roman" pitchFamily="18" charset="0"/>
                <a:cs typeface="Times New Roman" pitchFamily="18" charset="0"/>
              </a:rPr>
              <a:t>.</a:t>
            </a:r>
          </a:p>
          <a:p>
            <a:pPr marL="457200" indent="-457200">
              <a:buClr>
                <a:srgbClr val="0B5ED7"/>
              </a:buClr>
              <a:buSzPct val="100000"/>
              <a:buAutoNum type="arabicPeriod"/>
            </a:pPr>
            <a:endParaRPr lang="en-US" sz="800" dirty="0">
              <a:latin typeface="Times New Roman" pitchFamily="18" charset="0"/>
              <a:cs typeface="Times New Roman" pitchFamily="18" charset="0"/>
            </a:endParaRPr>
          </a:p>
          <a:p>
            <a:pPr marL="457200" indent="-457200">
              <a:buClr>
                <a:srgbClr val="0B5ED7"/>
              </a:buClr>
              <a:buSzPct val="100000"/>
              <a:buAutoNum type="arabicPeriod"/>
            </a:pPr>
            <a:r>
              <a:rPr lang="en-US" sz="2000" dirty="0">
                <a:latin typeface="Times New Roman" pitchFamily="18" charset="0"/>
                <a:cs typeface="Times New Roman" pitchFamily="18" charset="0"/>
              </a:rPr>
              <a:t>Repeat step 2-3 until the convergence criterion is satisfied</a:t>
            </a:r>
          </a:p>
          <a:p>
            <a:pPr marL="457200" indent="-457200">
              <a:buClr>
                <a:srgbClr val="0B5ED7"/>
              </a:buClr>
              <a:buSzPct val="100000"/>
              <a:buAutoNum type="arabicPeriod"/>
            </a:pPr>
            <a:endParaRPr lang="en-US" sz="800" dirty="0">
              <a:latin typeface="Times New Roman" pitchFamily="18" charset="0"/>
              <a:cs typeface="Times New Roman" pitchFamily="18" charset="0"/>
            </a:endParaRPr>
          </a:p>
          <a:p>
            <a:pPr marL="457200" indent="-457200">
              <a:buClr>
                <a:srgbClr val="0B5ED7"/>
              </a:buClr>
              <a:buSzPct val="100000"/>
              <a:buAutoNum type="arabicPeriod"/>
            </a:pPr>
            <a:r>
              <a:rPr lang="en-US" sz="2000" dirty="0">
                <a:latin typeface="Times New Roman" pitchFamily="18" charset="0"/>
                <a:cs typeface="Times New Roman" pitchFamily="18" charset="0"/>
              </a:rPr>
              <a:t>Stop</a:t>
            </a:r>
          </a:p>
          <a:p>
            <a:pPr marL="457200" indent="-457200">
              <a:buClr>
                <a:srgbClr val="0B5ED7"/>
              </a:buClr>
              <a:buSzPct val="100000"/>
              <a:buAutoNum type="arabicPeriod"/>
            </a:pPr>
            <a:endParaRPr lang="en-US" sz="2000" b="1" dirty="0">
              <a:latin typeface="Times New Roman" pitchFamily="18" charset="0"/>
              <a:cs typeface="Times New Roman" pitchFamily="18" charset="0"/>
            </a:endParaRPr>
          </a:p>
          <a:p>
            <a:pPr marL="640080" lvl="2" indent="0">
              <a:buClr>
                <a:srgbClr val="0B5ED7"/>
              </a:buClr>
              <a:buSzPct val="100000"/>
              <a:buNone/>
            </a:pPr>
            <a:r>
              <a:rPr lang="en-US" sz="15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endParaRPr lang="en-US" sz="2000" dirty="0">
              <a:solidFill>
                <a:srgbClr val="800000"/>
              </a:solidFill>
              <a:cs typeface="Times New Roman" pitchFamily="18" charset="0"/>
            </a:endParaRPr>
          </a:p>
          <a:p>
            <a:pPr marL="0" indent="0" algn="just">
              <a:buNone/>
            </a:pP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marL="0" indent="0" algn="just">
              <a:buNone/>
            </a:pPr>
            <a:endParaRPr lang="en-US" sz="2000" dirty="0">
              <a:solidFill>
                <a:srgbClr val="0B5ED7"/>
              </a:solidFill>
              <a:latin typeface="Times New Roman" pitchFamily="18" charset="0"/>
              <a:cs typeface="Times New Roman" pitchFamily="18" charset="0"/>
            </a:endParaRPr>
          </a:p>
          <a:p>
            <a:pPr algn="just"/>
            <a:endParaRPr lang="en-US" sz="2000" dirty="0">
              <a:solidFill>
                <a:srgbClr val="0B5ED7"/>
              </a:solidFill>
              <a:latin typeface="Times New Roman" pitchFamily="18" charset="0"/>
              <a:cs typeface="Times New Roman" pitchFamily="18" charset="0"/>
            </a:endParaRPr>
          </a:p>
          <a:p>
            <a:pPr algn="just"/>
            <a:endParaRPr lang="en-US" sz="2000" dirty="0">
              <a:solidFill>
                <a:srgbClr val="0B5ED7"/>
              </a:solidFill>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2737190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transforming numerical features</a:t>
            </a:r>
          </a:p>
        </p:txBody>
      </p:sp>
      <p:sp>
        <p:nvSpPr>
          <p:cNvPr id="3" name="Content Placeholder 2"/>
          <p:cNvSpPr>
            <a:spLocks noGrp="1"/>
          </p:cNvSpPr>
          <p:nvPr>
            <p:ph idx="1"/>
          </p:nvPr>
        </p:nvSpPr>
        <p:spPr/>
        <p:txBody>
          <a:bodyPr>
            <a:normAutofit fontScale="92500" lnSpcReduction="10000"/>
          </a:bodyPr>
          <a:lstStyle/>
          <a:p>
            <a:r>
              <a:rPr lang="en-US" dirty="0"/>
              <a:t>The process of transforming numerical features to use the same scale is known as </a:t>
            </a:r>
            <a:r>
              <a:rPr lang="en-US" b="1" dirty="0"/>
              <a:t>feature scaling</a:t>
            </a:r>
            <a:r>
              <a:rPr lang="en-US" dirty="0"/>
              <a:t>. </a:t>
            </a:r>
            <a:endParaRPr lang="en-US" dirty="0" smtClean="0"/>
          </a:p>
          <a:p>
            <a:r>
              <a:rPr lang="en-US" dirty="0" smtClean="0"/>
              <a:t>Example: </a:t>
            </a:r>
            <a:r>
              <a:rPr lang="en-IN" dirty="0"/>
              <a:t>Data sets usually contain numerical features that have been measured in different units, such as height (in inches) and weight (in </a:t>
            </a:r>
            <a:r>
              <a:rPr lang="en-IN" dirty="0" smtClean="0"/>
              <a:t>pounds.</a:t>
            </a:r>
            <a:endParaRPr lang="en-US" dirty="0" smtClean="0"/>
          </a:p>
          <a:p>
            <a:r>
              <a:rPr lang="en-US" dirty="0" smtClean="0"/>
              <a:t>It’s </a:t>
            </a:r>
            <a:r>
              <a:rPr lang="en-US" dirty="0"/>
              <a:t>an important data </a:t>
            </a:r>
            <a:r>
              <a:rPr lang="en-US" b="1" dirty="0"/>
              <a:t>preprocessing</a:t>
            </a:r>
            <a:r>
              <a:rPr lang="en-US" dirty="0"/>
              <a:t> step for most distance-based machine learning algorithms because it can have a significant impact on the performance of your algorithm</a:t>
            </a:r>
            <a:r>
              <a:rPr lang="en-US" dirty="0" smtClean="0"/>
              <a:t>.</a:t>
            </a:r>
          </a:p>
          <a:p>
            <a:r>
              <a:rPr lang="en-IN" b="1" dirty="0" err="1" smtClean="0"/>
              <a:t>StandardScaler</a:t>
            </a:r>
            <a:r>
              <a:rPr lang="en-IN" b="1" dirty="0" smtClean="0"/>
              <a:t> class</a:t>
            </a:r>
            <a:r>
              <a:rPr lang="en-IN" dirty="0" smtClean="0"/>
              <a:t>: This </a:t>
            </a:r>
            <a:r>
              <a:rPr lang="en-IN" dirty="0"/>
              <a:t>class implements a type of feature scaling called standardization. Standardization scales, or shifts, the values for each numerical feature in your dataset so that the features have a mean of 0 and standard deviation of 1:</a:t>
            </a:r>
          </a:p>
          <a:p>
            <a:endParaRPr lang="en-IN" dirty="0"/>
          </a:p>
        </p:txBody>
      </p:sp>
    </p:spTree>
    <p:extLst>
      <p:ext uri="{BB962C8B-B14F-4D97-AF65-F5344CB8AC3E}">
        <p14:creationId xmlns="" xmlns:p14="http://schemas.microsoft.com/office/powerpoint/2010/main" val="122253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1:</a:t>
            </a:r>
          </a:p>
        </p:txBody>
      </p:sp>
      <p:pic>
        <p:nvPicPr>
          <p:cNvPr id="4" name="Content Placeholder 3"/>
          <p:cNvPicPr>
            <a:picLocks noGrp="1" noChangeAspect="1"/>
          </p:cNvPicPr>
          <p:nvPr>
            <p:ph idx="1"/>
          </p:nvPr>
        </p:nvPicPr>
        <p:blipFill>
          <a:blip r:embed="rId2"/>
          <a:stretch>
            <a:fillRect/>
          </a:stretch>
        </p:blipFill>
        <p:spPr>
          <a:xfrm>
            <a:off x="4138107" y="351692"/>
            <a:ext cx="7341129" cy="6217919"/>
          </a:xfrm>
          <a:prstGeom prst="rect">
            <a:avLst/>
          </a:prstGeom>
        </p:spPr>
      </p:pic>
    </p:spTree>
    <p:extLst>
      <p:ext uri="{BB962C8B-B14F-4D97-AF65-F5344CB8AC3E}">
        <p14:creationId xmlns="" xmlns:p14="http://schemas.microsoft.com/office/powerpoint/2010/main" val="313273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08296" y="253218"/>
            <a:ext cx="9017391" cy="369401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673616" y="3868614"/>
            <a:ext cx="6176156" cy="2989385"/>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8972" y="717452"/>
            <a:ext cx="9636369" cy="5894363"/>
          </a:xfrm>
          <a:prstGeom prst="rect">
            <a:avLst/>
          </a:prstGeom>
        </p:spPr>
      </p:pic>
    </p:spTree>
    <p:extLst>
      <p:ext uri="{BB962C8B-B14F-4D97-AF65-F5344CB8AC3E}">
        <p14:creationId xmlns="" xmlns:p14="http://schemas.microsoft.com/office/powerpoint/2010/main" val="2295244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83976" y="914400"/>
            <a:ext cx="9301366" cy="5262563"/>
          </a:xfrm>
          <a:prstGeom prst="rect">
            <a:avLst/>
          </a:prstGeom>
        </p:spPr>
      </p:pic>
    </p:spTree>
    <p:extLst>
      <p:ext uri="{BB962C8B-B14F-4D97-AF65-F5344CB8AC3E}">
        <p14:creationId xmlns="" xmlns:p14="http://schemas.microsoft.com/office/powerpoint/2010/main" val="177757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 means clustering Example</a:t>
            </a:r>
            <a:endParaRPr lang="en-US" dirty="0"/>
          </a:p>
        </p:txBody>
      </p:sp>
      <p:pic>
        <p:nvPicPr>
          <p:cNvPr id="8194" name="Picture 2"/>
          <p:cNvPicPr>
            <a:picLocks noChangeAspect="1" noChangeArrowheads="1"/>
          </p:cNvPicPr>
          <p:nvPr/>
        </p:nvPicPr>
        <p:blipFill>
          <a:blip r:embed="rId2"/>
          <a:srcRect/>
          <a:stretch>
            <a:fillRect/>
          </a:stretch>
        </p:blipFill>
        <p:spPr bwMode="auto">
          <a:xfrm>
            <a:off x="1066213" y="1866680"/>
            <a:ext cx="2209800" cy="31527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908013" y="1892252"/>
            <a:ext cx="5695950" cy="28765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533378" y="858128"/>
            <a:ext cx="9017391" cy="527538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167617" y="914400"/>
            <a:ext cx="10227213" cy="527538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406769" y="436097"/>
            <a:ext cx="9551963" cy="547233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1209822" y="717452"/>
            <a:ext cx="9678571" cy="564114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295422" y="0"/>
            <a:ext cx="8637563" cy="4192173"/>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7244862" y="4149969"/>
            <a:ext cx="4568482" cy="245481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5" y="127636"/>
            <a:ext cx="8425339" cy="627277"/>
          </a:xfrm>
        </p:spPr>
        <p:txBody>
          <a:bodyPr>
            <a:normAutofit fontScale="90000"/>
          </a:bodyPr>
          <a:lstStyle/>
          <a:p>
            <a:r>
              <a:rPr lang="en-US" sz="4000" dirty="0" smtClean="0">
                <a:solidFill>
                  <a:srgbClr val="A50021"/>
                </a:solidFill>
                <a:latin typeface="Times New Roman" pitchFamily="18" charset="0"/>
                <a:cs typeface="Times New Roman" pitchFamily="18" charset="0"/>
              </a:rPr>
              <a:t>Example 2: k-Means </a:t>
            </a:r>
            <a:r>
              <a:rPr lang="en-US" sz="4000" dirty="0">
                <a:solidFill>
                  <a:srgbClr val="A50021"/>
                </a:solidFill>
                <a:latin typeface="Times New Roman" pitchFamily="18" charset="0"/>
                <a:cs typeface="Times New Roman" pitchFamily="18" charset="0"/>
              </a:rPr>
              <a:t>clustering algorithms</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518462" y="789718"/>
                <a:ext cx="3469335" cy="539352"/>
              </a:xfrm>
            </p:spPr>
            <p:txBody>
              <a:bodyPr>
                <a:noAutofit/>
              </a:bodyPr>
              <a:lstStyle/>
              <a:p>
                <a:pPr marL="0" indent="0" algn="ctr">
                  <a:buNone/>
                </a:pPr>
                <a:r>
                  <a:rPr lang="en-US" sz="1600" b="1" dirty="0">
                    <a:solidFill>
                      <a:srgbClr val="0B5ED7"/>
                    </a:solidFill>
                    <a:cs typeface="Times New Roman" pitchFamily="18" charset="0"/>
                  </a:rPr>
                  <a:t>Table </a:t>
                </a:r>
                <a:r>
                  <a:rPr lang="en-US" sz="1600" b="1" dirty="0" smtClean="0">
                    <a:solidFill>
                      <a:srgbClr val="0B5ED7"/>
                    </a:solidFill>
                    <a:cs typeface="Times New Roman" pitchFamily="18" charset="0"/>
                  </a:rPr>
                  <a:t>1.1</a:t>
                </a:r>
                <a:r>
                  <a:rPr lang="en-US" sz="1600" b="1" dirty="0">
                    <a:solidFill>
                      <a:srgbClr val="0B5ED7"/>
                    </a:solidFill>
                    <a:cs typeface="Times New Roman" pitchFamily="18" charset="0"/>
                  </a:rPr>
                  <a:t>: 16 objects with two attributes  </a:t>
                </a:r>
                <a14:m>
                  <m:oMath xmlns:m="http://schemas.openxmlformats.org/officeDocument/2006/math">
                    <m:sSub>
                      <m:sSubPr>
                        <m:ctrlPr>
                          <a:rPr lang="en-US" sz="1600" b="1" i="1">
                            <a:solidFill>
                              <a:srgbClr val="0B5ED7"/>
                            </a:solidFill>
                            <a:latin typeface="Cambria Math" panose="02040503050406030204" pitchFamily="18" charset="0"/>
                          </a:rPr>
                        </m:ctrlPr>
                      </m:sSubPr>
                      <m:e>
                        <m:r>
                          <a:rPr lang="en-IN" sz="1600" b="1" i="1">
                            <a:solidFill>
                              <a:srgbClr val="0B5ED7"/>
                            </a:solidFill>
                            <a:latin typeface="Cambria Math"/>
                          </a:rPr>
                          <m:t>𝑨</m:t>
                        </m:r>
                      </m:e>
                      <m:sub>
                        <m:r>
                          <a:rPr lang="en-IN" sz="1600" b="1" i="1">
                            <a:solidFill>
                              <a:srgbClr val="0B5ED7"/>
                            </a:solidFill>
                            <a:latin typeface="Cambria Math"/>
                          </a:rPr>
                          <m:t>𝟏</m:t>
                        </m:r>
                      </m:sub>
                    </m:sSub>
                  </m:oMath>
                </a14:m>
                <a:r>
                  <a:rPr lang="en-US" sz="1600" b="1" dirty="0">
                    <a:solidFill>
                      <a:srgbClr val="0B5ED7"/>
                    </a:solidFill>
                    <a:cs typeface="Times New Roman" pitchFamily="18" charset="0"/>
                  </a:rPr>
                  <a:t> and </a:t>
                </a:r>
                <a14:m>
                  <m:oMath xmlns:m="http://schemas.openxmlformats.org/officeDocument/2006/math">
                    <m:sSub>
                      <m:sSubPr>
                        <m:ctrlPr>
                          <a:rPr lang="en-US" sz="1600" b="1" i="1">
                            <a:solidFill>
                              <a:srgbClr val="0B5ED7"/>
                            </a:solidFill>
                            <a:latin typeface="Cambria Math" panose="02040503050406030204" pitchFamily="18" charset="0"/>
                          </a:rPr>
                        </m:ctrlPr>
                      </m:sSubPr>
                      <m:e>
                        <m:r>
                          <a:rPr lang="en-IN" sz="1600" b="1" i="1">
                            <a:solidFill>
                              <a:srgbClr val="0B5ED7"/>
                            </a:solidFill>
                            <a:latin typeface="Cambria Math"/>
                          </a:rPr>
                          <m:t>𝑨</m:t>
                        </m:r>
                      </m:e>
                      <m:sub>
                        <m:r>
                          <a:rPr lang="en-US" sz="1600" b="1" i="1">
                            <a:solidFill>
                              <a:srgbClr val="0B5ED7"/>
                            </a:solidFill>
                            <a:latin typeface="Cambria Math" panose="02040503050406030204" pitchFamily="18" charset="0"/>
                          </a:rPr>
                          <m:t>𝟐</m:t>
                        </m:r>
                      </m:sub>
                    </m:sSub>
                  </m:oMath>
                </a14:m>
                <a:r>
                  <a:rPr lang="en-US" sz="1600" b="1" dirty="0">
                    <a:solidFill>
                      <a:srgbClr val="0B5ED7"/>
                    </a:solidFill>
                    <a:cs typeface="Times New Roman" pitchFamily="18" charset="0"/>
                  </a:rPr>
                  <a:t>.</a:t>
                </a:r>
              </a:p>
              <a:p>
                <a:pPr marL="0" indent="0" algn="just">
                  <a:buNone/>
                </a:pP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18462" y="789718"/>
                <a:ext cx="3469335" cy="539352"/>
              </a:xfrm>
              <a:blipFill rotWithShape="0">
                <a:blip r:embed="rId2"/>
                <a:stretch>
                  <a:fillRect t="-7955" b="-13636"/>
                </a:stretch>
              </a:blipFill>
            </p:spPr>
            <p:txBody>
              <a:bodyPr/>
              <a:lstStyle/>
              <a:p>
                <a:r>
                  <a:rPr lang="en-IN">
                    <a:noFill/>
                  </a:rPr>
                  <a:t> </a:t>
                </a:r>
              </a:p>
            </p:txBody>
          </p:sp>
        </mc:Fallback>
      </mc:AlternateContent>
      <p:graphicFrame>
        <p:nvGraphicFramePr>
          <p:cNvPr id="5" name="Table 4"/>
          <p:cNvGraphicFramePr>
            <a:graphicFrameLocks noGrp="1"/>
          </p:cNvGraphicFramePr>
          <p:nvPr>
            <p:extLst/>
          </p:nvPr>
        </p:nvGraphicFramePr>
        <p:xfrm>
          <a:off x="2231224" y="1465627"/>
          <a:ext cx="1836000" cy="4922520"/>
        </p:xfrm>
        <a:graphic>
          <a:graphicData uri="http://schemas.openxmlformats.org/drawingml/2006/table">
            <a:tbl>
              <a:tblPr firstRow="1" bandRow="1">
                <a:tableStyleId>{125E5076-3810-47DD-B79F-674D7AD40C01}</a:tableStyleId>
              </a:tblPr>
              <a:tblGrid>
                <a:gridCol w="873648"/>
                <a:gridCol w="962352"/>
              </a:tblGrid>
              <a:tr h="288000">
                <a:tc>
                  <a:txBody>
                    <a:bodyPr/>
                    <a:lstStyle/>
                    <a:p>
                      <a:pPr algn="ctr"/>
                      <a:r>
                        <a:rPr lang="en-IN" sz="1300" dirty="0" smtClean="0">
                          <a:latin typeface="Cambria Math" pitchFamily="18" charset="0"/>
                          <a:ea typeface="Cambria Math" pitchFamily="18" charset="0"/>
                        </a:rPr>
                        <a:t>A</a:t>
                      </a:r>
                      <a:r>
                        <a:rPr lang="en-IN" sz="1300" baseline="-25000" dirty="0" smtClean="0">
                          <a:latin typeface="Cambria Math" pitchFamily="18" charset="0"/>
                          <a:ea typeface="Cambria Math" pitchFamily="18" charset="0"/>
                        </a:rPr>
                        <a:t>1</a:t>
                      </a:r>
                      <a:endParaRPr lang="en-IN" sz="1300" b="1" baseline="-25000"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dirty="0" smtClean="0">
                          <a:latin typeface="Cambria Math" pitchFamily="18" charset="0"/>
                          <a:ea typeface="Cambria Math" pitchFamily="18" charset="0"/>
                        </a:rPr>
                        <a:t>A</a:t>
                      </a:r>
                      <a:r>
                        <a:rPr lang="en-IN" sz="1300" baseline="-25000" dirty="0" smtClean="0">
                          <a:latin typeface="Cambria Math" pitchFamily="18" charset="0"/>
                          <a:ea typeface="Cambria Math" pitchFamily="18" charset="0"/>
                        </a:rPr>
                        <a:t>2</a:t>
                      </a:r>
                      <a:endParaRPr lang="en-IN" sz="1300" b="1" baseline="-25000"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6.8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12.6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0.8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9.8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1.2</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11.6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2.8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9.6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3.8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9.9</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4.4</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6.5</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4.8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1.1</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6.0</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19.9</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6.2</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18.5</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7.6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17.4</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7.8</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12.2</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6.6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7.7</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8.2</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4.5</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8.4</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6.9</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9.0</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3.4</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300" b="1" dirty="0" smtClean="0">
                          <a:latin typeface="Cambria Math" pitchFamily="18" charset="0"/>
                          <a:ea typeface="Cambria Math" pitchFamily="18" charset="0"/>
                        </a:rPr>
                        <a:t>9.6</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300" b="1" dirty="0" smtClean="0">
                          <a:latin typeface="Cambria Math" pitchFamily="18" charset="0"/>
                          <a:ea typeface="Cambria Math" pitchFamily="18" charset="0"/>
                          <a:cs typeface="Times New Roman" pitchFamily="18" charset="0"/>
                        </a:rPr>
                        <a:t>11.1</a:t>
                      </a:r>
                      <a:endParaRPr lang="en-IN" sz="13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Chart 7"/>
          <p:cNvGraphicFramePr>
            <a:graphicFrameLocks/>
          </p:cNvGraphicFramePr>
          <p:nvPr>
            <p:extLst/>
          </p:nvPr>
        </p:nvGraphicFramePr>
        <p:xfrm>
          <a:off x="4782991" y="1384006"/>
          <a:ext cx="5305425" cy="3962399"/>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p:cNvSpPr txBox="1">
            <a:spLocks/>
          </p:cNvSpPr>
          <p:nvPr/>
        </p:nvSpPr>
        <p:spPr>
          <a:xfrm>
            <a:off x="5509215" y="952752"/>
            <a:ext cx="4305763" cy="418849"/>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None/>
            </a:pPr>
            <a:r>
              <a:rPr lang="en-US" sz="1600" b="1" dirty="0">
                <a:solidFill>
                  <a:srgbClr val="0B5ED7"/>
                </a:solidFill>
                <a:cs typeface="Times New Roman" pitchFamily="18" charset="0"/>
              </a:rPr>
              <a:t>Fig </a:t>
            </a:r>
            <a:r>
              <a:rPr lang="en-US" sz="1600" b="1" dirty="0" smtClean="0">
                <a:solidFill>
                  <a:srgbClr val="0B5ED7"/>
                </a:solidFill>
                <a:cs typeface="Times New Roman" pitchFamily="18" charset="0"/>
              </a:rPr>
              <a:t>1.1</a:t>
            </a:r>
            <a:r>
              <a:rPr lang="en-US" sz="1600" b="1" dirty="0">
                <a:solidFill>
                  <a:srgbClr val="0B5ED7"/>
                </a:solidFill>
                <a:cs typeface="Times New Roman" pitchFamily="18" charset="0"/>
              </a:rPr>
              <a:t>: </a:t>
            </a:r>
            <a:r>
              <a:rPr lang="en-IN" sz="1600" b="1" dirty="0">
                <a:solidFill>
                  <a:srgbClr val="0B5ED7"/>
                </a:solidFill>
                <a:cs typeface="Times New Roman" pitchFamily="18" charset="0"/>
              </a:rPr>
              <a:t>Plotting data of Table 16.1</a:t>
            </a:r>
            <a:endParaRPr lang="en-US" sz="1600" b="1" dirty="0">
              <a:solidFill>
                <a:srgbClr val="0B5ED7"/>
              </a:solidFill>
              <a:cs typeface="Times New Roman" pitchFamily="18" charset="0"/>
            </a:endParaRPr>
          </a:p>
          <a:p>
            <a:pPr marL="0" indent="0" algn="just">
              <a:buNone/>
            </a:pP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
        <p:nvSpPr>
          <p:cNvPr id="10" name="Oval 9"/>
          <p:cNvSpPr/>
          <p:nvPr/>
        </p:nvSpPr>
        <p:spPr>
          <a:xfrm>
            <a:off x="7662096" y="2200939"/>
            <a:ext cx="207546" cy="27644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999685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5" y="127635"/>
            <a:ext cx="8425339" cy="763568"/>
          </a:xfrm>
        </p:spPr>
        <p:txBody>
          <a:bodyPr>
            <a:normAutofit fontScale="90000"/>
          </a:bodyPr>
          <a:lstStyle/>
          <a:p>
            <a:r>
              <a:rPr lang="en-US" sz="4000" dirty="0">
                <a:solidFill>
                  <a:srgbClr val="A50021"/>
                </a:solidFill>
                <a:latin typeface="Times New Roman" pitchFamily="18" charset="0"/>
                <a:cs typeface="Times New Roman" pitchFamily="18" charset="0"/>
              </a:rPr>
              <a:t>Illustration of k-Means clustering algorithms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6804" y="1066164"/>
            <a:ext cx="8360312" cy="5334636"/>
          </a:xfrm>
        </p:spPr>
        <p:txBody>
          <a:bodyPr>
            <a:noAutofit/>
          </a:bodyPr>
          <a:lstStyle/>
          <a:p>
            <a:pPr algn="just">
              <a:buFont typeface="Arial" pitchFamily="34" charset="0"/>
              <a:buChar char="•"/>
            </a:pPr>
            <a:r>
              <a:rPr lang="en-IN" sz="2000" dirty="0">
                <a:latin typeface="Times New Roman" pitchFamily="18" charset="0"/>
                <a:cs typeface="Times New Roman" pitchFamily="18" charset="0"/>
              </a:rPr>
              <a:t>Suppose, </a:t>
            </a:r>
            <a:r>
              <a:rPr lang="en-IN" sz="2000" dirty="0">
                <a:solidFill>
                  <a:srgbClr val="0B5ED7"/>
                </a:solidFill>
                <a:latin typeface="Times New Roman" pitchFamily="18" charset="0"/>
                <a:cs typeface="Times New Roman" pitchFamily="18" charset="0"/>
              </a:rPr>
              <a:t>k=3</a:t>
            </a:r>
            <a:r>
              <a:rPr lang="en-IN" sz="2000" dirty="0">
                <a:latin typeface="Times New Roman" pitchFamily="18" charset="0"/>
                <a:cs typeface="Times New Roman" pitchFamily="18" charset="0"/>
              </a:rPr>
              <a:t>. Three objects are chosen at random shown as circled (see Fig </a:t>
            </a:r>
            <a:r>
              <a:rPr lang="en-IN" sz="2000" dirty="0" smtClean="0">
                <a:latin typeface="Times New Roman" pitchFamily="18" charset="0"/>
                <a:cs typeface="Times New Roman" pitchFamily="18" charset="0"/>
              </a:rPr>
              <a:t>1.1</a:t>
            </a:r>
            <a:r>
              <a:rPr lang="en-IN" sz="2000" dirty="0">
                <a:latin typeface="Times New Roman" pitchFamily="18" charset="0"/>
                <a:cs typeface="Times New Roman" pitchFamily="18" charset="0"/>
              </a:rPr>
              <a:t>). These three centroids are shown below.</a:t>
            </a:r>
          </a:p>
          <a:p>
            <a:pPr marL="0" indent="0" algn="just">
              <a:buNone/>
            </a:pPr>
            <a:r>
              <a:rPr lang="en-US" sz="2000" b="1" dirty="0">
                <a:solidFill>
                  <a:srgbClr val="0B5ED7"/>
                </a:solidFill>
                <a:cs typeface="Times New Roman" pitchFamily="18" charset="0"/>
              </a:rPr>
              <a:t>		        </a:t>
            </a:r>
            <a:r>
              <a:rPr lang="en-IN" sz="1600" b="1" dirty="0">
                <a:solidFill>
                  <a:srgbClr val="0B5ED7"/>
                </a:solidFill>
                <a:cs typeface="Times New Roman" pitchFamily="18" charset="0"/>
              </a:rPr>
              <a:t>Initial Centroids chosen randomly</a:t>
            </a:r>
            <a:endParaRPr lang="en-US" sz="1600" b="1" dirty="0">
              <a:solidFill>
                <a:srgbClr val="0B5ED7"/>
              </a:solidFill>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a:p>
            <a:pPr algn="just">
              <a:buFont typeface="Arial" pitchFamily="34" charset="0"/>
              <a:buChar char="•"/>
            </a:pPr>
            <a:r>
              <a:rPr lang="en-IN" sz="2000" dirty="0">
                <a:latin typeface="Times New Roman" pitchFamily="18" charset="0"/>
                <a:cs typeface="Times New Roman" pitchFamily="18" charset="0"/>
              </a:rPr>
              <a:t>Let us consider the Euclidean distance measure (</a:t>
            </a:r>
            <a:r>
              <a:rPr lang="en-IN" sz="2000" i="1" dirty="0">
                <a:latin typeface="Times New Roman" pitchFamily="18" charset="0"/>
                <a:cs typeface="Times New Roman" pitchFamily="18" charset="0"/>
              </a:rPr>
              <a:t>L</a:t>
            </a:r>
            <a:r>
              <a:rPr lang="en-IN" sz="2000" i="1" baseline="-25000" dirty="0">
                <a:latin typeface="Times New Roman" pitchFamily="18" charset="0"/>
                <a:cs typeface="Times New Roman" pitchFamily="18" charset="0"/>
              </a:rPr>
              <a:t>2</a:t>
            </a:r>
            <a:r>
              <a:rPr lang="en-IN" sz="2000" dirty="0">
                <a:latin typeface="Times New Roman" pitchFamily="18" charset="0"/>
                <a:cs typeface="Times New Roman" pitchFamily="18" charset="0"/>
              </a:rPr>
              <a:t> Norm) as the distance measurement in our illustration. </a:t>
            </a:r>
          </a:p>
          <a:p>
            <a:pPr algn="just">
              <a:buFont typeface="Arial" pitchFamily="34" charset="0"/>
              <a:buChar char="•"/>
            </a:pPr>
            <a:r>
              <a:rPr lang="en-IN" sz="2000" dirty="0">
                <a:latin typeface="Times New Roman" pitchFamily="18" charset="0"/>
                <a:cs typeface="Times New Roman" pitchFamily="18" charset="0"/>
              </a:rPr>
              <a:t>Let d</a:t>
            </a:r>
            <a:r>
              <a:rPr lang="en-IN" sz="2000" baseline="-25000" dirty="0">
                <a:latin typeface="Times New Roman" pitchFamily="18" charset="0"/>
                <a:cs typeface="Times New Roman" pitchFamily="18" charset="0"/>
              </a:rPr>
              <a:t>1</a:t>
            </a:r>
            <a:r>
              <a:rPr lang="en-IN" sz="2000" dirty="0">
                <a:latin typeface="Times New Roman" pitchFamily="18" charset="0"/>
                <a:cs typeface="Times New Roman" pitchFamily="18" charset="0"/>
              </a:rPr>
              <a:t>, d</a:t>
            </a:r>
            <a:r>
              <a:rPr lang="en-IN" sz="2000" baseline="-25000" dirty="0">
                <a:latin typeface="Times New Roman" pitchFamily="18" charset="0"/>
                <a:cs typeface="Times New Roman" pitchFamily="18" charset="0"/>
              </a:rPr>
              <a:t>2</a:t>
            </a:r>
            <a:r>
              <a:rPr lang="en-IN" sz="2000" dirty="0">
                <a:latin typeface="Times New Roman" pitchFamily="18" charset="0"/>
                <a:cs typeface="Times New Roman" pitchFamily="18" charset="0"/>
              </a:rPr>
              <a:t> and d</a:t>
            </a:r>
            <a:r>
              <a:rPr lang="en-IN" sz="2000" baseline="-25000" dirty="0">
                <a:latin typeface="Times New Roman" pitchFamily="18" charset="0"/>
                <a:cs typeface="Times New Roman" pitchFamily="18" charset="0"/>
              </a:rPr>
              <a:t>3</a:t>
            </a:r>
            <a:r>
              <a:rPr lang="en-IN" sz="2000" dirty="0">
                <a:latin typeface="Times New Roman" pitchFamily="18" charset="0"/>
                <a:cs typeface="Times New Roman" pitchFamily="18" charset="0"/>
              </a:rPr>
              <a:t> denote the distance from an object to c</a:t>
            </a:r>
            <a:r>
              <a:rPr lang="en-IN" sz="2000" baseline="-25000" dirty="0">
                <a:latin typeface="Times New Roman" pitchFamily="18" charset="0"/>
                <a:cs typeface="Times New Roman" pitchFamily="18" charset="0"/>
              </a:rPr>
              <a:t>1</a:t>
            </a:r>
            <a:r>
              <a:rPr lang="en-IN" sz="2000" dirty="0">
                <a:latin typeface="Times New Roman" pitchFamily="18" charset="0"/>
                <a:cs typeface="Times New Roman" pitchFamily="18" charset="0"/>
              </a:rPr>
              <a:t>, c</a:t>
            </a:r>
            <a:r>
              <a:rPr lang="en-IN" sz="2000" baseline="-25000" dirty="0">
                <a:latin typeface="Times New Roman" pitchFamily="18" charset="0"/>
                <a:cs typeface="Times New Roman" pitchFamily="18" charset="0"/>
              </a:rPr>
              <a:t>2</a:t>
            </a:r>
            <a:r>
              <a:rPr lang="en-IN" sz="2000" dirty="0">
                <a:latin typeface="Times New Roman" pitchFamily="18" charset="0"/>
                <a:cs typeface="Times New Roman" pitchFamily="18" charset="0"/>
              </a:rPr>
              <a:t> and c</a:t>
            </a:r>
            <a:r>
              <a:rPr lang="en-IN" sz="2000" baseline="-25000" dirty="0">
                <a:latin typeface="Times New Roman" pitchFamily="18" charset="0"/>
                <a:cs typeface="Times New Roman" pitchFamily="18" charset="0"/>
              </a:rPr>
              <a:t>3</a:t>
            </a:r>
            <a:r>
              <a:rPr lang="en-IN" sz="2000" dirty="0">
                <a:latin typeface="Times New Roman" pitchFamily="18" charset="0"/>
                <a:cs typeface="Times New Roman" pitchFamily="18" charset="0"/>
              </a:rPr>
              <a:t> respectively. The distance calculations are shown in Table </a:t>
            </a:r>
            <a:r>
              <a:rPr lang="en-IN" sz="2000" dirty="0" smtClean="0">
                <a:latin typeface="Times New Roman" pitchFamily="18" charset="0"/>
                <a:cs typeface="Times New Roman" pitchFamily="18" charset="0"/>
              </a:rPr>
              <a:t>1.2</a:t>
            </a:r>
            <a:r>
              <a:rPr lang="en-IN" sz="2000" dirty="0">
                <a:latin typeface="Times New Roman" pitchFamily="18" charset="0"/>
                <a:cs typeface="Times New Roman" pitchFamily="18" charset="0"/>
              </a:rPr>
              <a:t>.</a:t>
            </a:r>
          </a:p>
          <a:p>
            <a:pPr algn="just">
              <a:buFont typeface="Arial" pitchFamily="34" charset="0"/>
              <a:buChar char="•"/>
            </a:pPr>
            <a:r>
              <a:rPr lang="en-IN" sz="2000" dirty="0">
                <a:latin typeface="Times New Roman" pitchFamily="18" charset="0"/>
                <a:cs typeface="Times New Roman" pitchFamily="18" charset="0"/>
              </a:rPr>
              <a:t>Assignment of each object to the respective centroid is shown in the right-most column and the clustering so obtained is shown in Fig </a:t>
            </a:r>
            <a:r>
              <a:rPr lang="en-IN" sz="2000" dirty="0" smtClean="0">
                <a:latin typeface="Times New Roman" pitchFamily="18" charset="0"/>
                <a:cs typeface="Times New Roman" pitchFamily="18" charset="0"/>
              </a:rPr>
              <a:t>1.2</a:t>
            </a:r>
            <a:r>
              <a:rPr lang="en-IN" sz="2000" dirty="0">
                <a:latin typeface="Times New Roman" pitchFamily="18" charset="0"/>
                <a:cs typeface="Times New Roman" pitchFamily="18" charset="0"/>
              </a:rPr>
              <a:t>.</a:t>
            </a:r>
          </a:p>
          <a:p>
            <a:pPr marL="0" indent="0" algn="just">
              <a:buNone/>
            </a:pPr>
            <a:endParaRPr lang="en-US" sz="1800" dirty="0">
              <a:latin typeface="Times New Roman" pitchFamily="18" charset="0"/>
              <a:cs typeface="Times New Roman" pitchFamily="18" charset="0"/>
            </a:endParaRPr>
          </a:p>
          <a:p>
            <a:pPr marL="457200" indent="-457200">
              <a:buClr>
                <a:srgbClr val="0B5ED7"/>
              </a:buClr>
              <a:buFont typeface="+mj-lt"/>
              <a:buAutoNum type="arabicParenR"/>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457200" indent="-457200">
              <a:buClr>
                <a:srgbClr val="0B5ED7"/>
              </a:buClr>
              <a:buSzPct val="100000"/>
              <a:buAutoNum type="arabicPeriod"/>
            </a:pPr>
            <a:endParaRPr lang="en-US" sz="2000" b="1" dirty="0">
              <a:latin typeface="Times New Roman" pitchFamily="18" charset="0"/>
              <a:cs typeface="Times New Roman" pitchFamily="18" charset="0"/>
            </a:endParaRPr>
          </a:p>
          <a:p>
            <a:pPr marL="640080" lvl="2" indent="0">
              <a:buClr>
                <a:srgbClr val="0B5ED7"/>
              </a:buClr>
              <a:buSzPct val="100000"/>
              <a:buNone/>
            </a:pPr>
            <a:r>
              <a:rPr lang="en-US" sz="15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endParaRPr lang="en-US" sz="2000" dirty="0">
              <a:solidFill>
                <a:srgbClr val="800000"/>
              </a:solidFill>
              <a:cs typeface="Times New Roman" pitchFamily="18" charset="0"/>
            </a:endParaRPr>
          </a:p>
          <a:p>
            <a:pPr marL="0" indent="0" algn="just">
              <a:buNone/>
            </a:pP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marL="0" indent="0" algn="just">
              <a:buNone/>
            </a:pPr>
            <a:endParaRPr lang="en-US" sz="2000" dirty="0">
              <a:solidFill>
                <a:srgbClr val="0B5ED7"/>
              </a:solidFill>
              <a:latin typeface="Times New Roman" pitchFamily="18" charset="0"/>
              <a:cs typeface="Times New Roman" pitchFamily="18" charset="0"/>
            </a:endParaRPr>
          </a:p>
          <a:p>
            <a:pPr algn="just"/>
            <a:endParaRPr lang="en-US" sz="2000" dirty="0">
              <a:solidFill>
                <a:srgbClr val="0B5ED7"/>
              </a:solidFill>
              <a:latin typeface="Times New Roman" pitchFamily="18" charset="0"/>
              <a:cs typeface="Times New Roman" pitchFamily="18" charset="0"/>
            </a:endParaRPr>
          </a:p>
          <a:p>
            <a:pPr algn="just"/>
            <a:endParaRPr lang="en-US" sz="2000" dirty="0">
              <a:solidFill>
                <a:srgbClr val="0B5ED7"/>
              </a:solidFill>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graphicFrame>
        <p:nvGraphicFramePr>
          <p:cNvPr id="5" name="Table 4"/>
          <p:cNvGraphicFramePr>
            <a:graphicFrameLocks noGrp="1"/>
          </p:cNvGraphicFramePr>
          <p:nvPr>
            <p:extLst/>
          </p:nvPr>
        </p:nvGraphicFramePr>
        <p:xfrm>
          <a:off x="4336473" y="2135479"/>
          <a:ext cx="3033017" cy="1733037"/>
        </p:xfrm>
        <a:graphic>
          <a:graphicData uri="http://schemas.openxmlformats.org/drawingml/2006/table">
            <a:tbl>
              <a:tblPr firstRow="1" bandRow="1">
                <a:tableStyleId>{125E5076-3810-47DD-B79F-674D7AD40C01}</a:tableStyleId>
              </a:tblPr>
              <a:tblGrid>
                <a:gridCol w="959668"/>
                <a:gridCol w="616689"/>
                <a:gridCol w="446567"/>
                <a:gridCol w="712383"/>
                <a:gridCol w="297710"/>
              </a:tblGrid>
              <a:tr h="320199">
                <a:tc rowSpan="2">
                  <a:txBody>
                    <a:bodyPr/>
                    <a:lstStyle/>
                    <a:p>
                      <a:r>
                        <a:rPr lang="en-IN" sz="1600" dirty="0" smtClean="0">
                          <a:latin typeface="Cambria Math" pitchFamily="18" charset="0"/>
                          <a:ea typeface="Cambria Math" pitchFamily="18" charset="0"/>
                        </a:rPr>
                        <a:t>Centroid</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IN" sz="1600" dirty="0" smtClean="0">
                          <a:latin typeface="Cambria Math" pitchFamily="18" charset="0"/>
                          <a:ea typeface="Cambria Math" pitchFamily="18" charset="0"/>
                        </a:rPr>
                        <a:t>Objects</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199">
                <a:tc vMerge="1">
                  <a:txBody>
                    <a:bodyPr/>
                    <a:lstStyle/>
                    <a:p>
                      <a:endParaRPr lang="en-IN"/>
                    </a:p>
                  </a:txBody>
                  <a:tcPr/>
                </a:tc>
                <a:tc gridSpan="2">
                  <a:txBody>
                    <a:bodyPr/>
                    <a:lstStyle/>
                    <a:p>
                      <a:pPr algn="ctr"/>
                      <a:r>
                        <a:rPr lang="en-IN" sz="1600" dirty="0" smtClean="0">
                          <a:latin typeface="Cambria Math" pitchFamily="18" charset="0"/>
                          <a:ea typeface="Cambria Math" pitchFamily="18" charset="0"/>
                        </a:rPr>
                        <a:t>A1</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600" dirty="0" smtClean="0">
                          <a:latin typeface="Cambria Math" pitchFamily="18" charset="0"/>
                          <a:ea typeface="Cambria Math" pitchFamily="18" charset="0"/>
                        </a:rPr>
                        <a:t>A2</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3.8</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9.9</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7.8</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12.2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3</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6.2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18.5</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bl>
          </a:graphicData>
        </a:graphic>
      </p:graphicFrame>
    </p:spTree>
    <p:extLst>
      <p:ext uri="{BB962C8B-B14F-4D97-AF65-F5344CB8AC3E}">
        <p14:creationId xmlns="" xmlns:p14="http://schemas.microsoft.com/office/powerpoint/2010/main" val="4195561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38289" y="1308297"/>
            <a:ext cx="8398413" cy="4572000"/>
          </a:xfrm>
          <a:prstGeom prst="rect">
            <a:avLst/>
          </a:prstGeom>
          <a:noFill/>
          <a:ln w="9525">
            <a:noFill/>
            <a:miter lim="800000"/>
            <a:headEnd/>
            <a:tailEnd/>
          </a:ln>
          <a:effectLst/>
        </p:spPr>
      </p:pic>
      <p:sp>
        <p:nvSpPr>
          <p:cNvPr id="6" name="TextBox 5"/>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5" y="127636"/>
            <a:ext cx="8425339" cy="627277"/>
          </a:xfrm>
        </p:spPr>
        <p:txBody>
          <a:bodyPr>
            <a:normAutofit fontScale="90000"/>
          </a:bodyPr>
          <a:lstStyle/>
          <a:p>
            <a:r>
              <a:rPr lang="en-US" sz="4000" dirty="0">
                <a:solidFill>
                  <a:srgbClr val="A50021"/>
                </a:solidFill>
                <a:latin typeface="Times New Roman" pitchFamily="18" charset="0"/>
                <a:cs typeface="Times New Roman" pitchFamily="18" charset="0"/>
              </a:rPr>
              <a:t>Illustration of k-Means clustering algorithms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05541" y="800351"/>
            <a:ext cx="3469335" cy="379863"/>
          </a:xfrm>
        </p:spPr>
        <p:txBody>
          <a:bodyPr>
            <a:noAutofit/>
          </a:bodyPr>
          <a:lstStyle/>
          <a:p>
            <a:pPr marL="0" indent="0" algn="ctr">
              <a:buNone/>
            </a:pPr>
            <a:r>
              <a:rPr lang="en-US" sz="1600" b="1" dirty="0">
                <a:solidFill>
                  <a:srgbClr val="0B5ED7"/>
                </a:solidFill>
                <a:cs typeface="Times New Roman" pitchFamily="18" charset="0"/>
              </a:rPr>
              <a:t>Table </a:t>
            </a:r>
            <a:r>
              <a:rPr lang="en-US" sz="1600" b="1" dirty="0" smtClean="0">
                <a:solidFill>
                  <a:srgbClr val="0B5ED7"/>
                </a:solidFill>
                <a:cs typeface="Times New Roman" pitchFamily="18" charset="0"/>
              </a:rPr>
              <a:t>1.2</a:t>
            </a:r>
            <a:r>
              <a:rPr lang="en-US" sz="1600" b="1" dirty="0">
                <a:solidFill>
                  <a:srgbClr val="0B5ED7"/>
                </a:solidFill>
                <a:cs typeface="Times New Roman" pitchFamily="18" charset="0"/>
              </a:rPr>
              <a:t>: </a:t>
            </a:r>
            <a:r>
              <a:rPr lang="en-IN" sz="1600" b="1" dirty="0">
                <a:solidFill>
                  <a:srgbClr val="0B5ED7"/>
                </a:solidFill>
                <a:cs typeface="Times New Roman" pitchFamily="18" charset="0"/>
              </a:rPr>
              <a:t>Distance calculation</a:t>
            </a:r>
            <a:endParaRPr lang="en-US" sz="1600" b="1" dirty="0">
              <a:solidFill>
                <a:srgbClr val="0B5ED7"/>
              </a:solidFill>
              <a:cs typeface="Times New Roman" pitchFamily="18" charset="0"/>
            </a:endParaRPr>
          </a:p>
          <a:p>
            <a:pPr marL="0" indent="0" algn="just">
              <a:buNone/>
            </a:pP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graphicFrame>
        <p:nvGraphicFramePr>
          <p:cNvPr id="5" name="Table 4"/>
          <p:cNvGraphicFramePr>
            <a:graphicFrameLocks noGrp="1"/>
          </p:cNvGraphicFramePr>
          <p:nvPr>
            <p:extLst/>
          </p:nvPr>
        </p:nvGraphicFramePr>
        <p:xfrm>
          <a:off x="1720862" y="1210445"/>
          <a:ext cx="3915521" cy="4896000"/>
        </p:xfrm>
        <a:graphic>
          <a:graphicData uri="http://schemas.openxmlformats.org/drawingml/2006/table">
            <a:tbl>
              <a:tblPr firstRow="1" bandRow="1">
                <a:tableStyleId>{125E5076-3810-47DD-B79F-674D7AD40C01}</a:tableStyleId>
              </a:tblPr>
              <a:tblGrid>
                <a:gridCol w="685633"/>
                <a:gridCol w="495837"/>
                <a:gridCol w="685633"/>
                <a:gridCol w="685633"/>
                <a:gridCol w="685633"/>
                <a:gridCol w="677152"/>
              </a:tblGrid>
              <a:tr h="288000">
                <a:tc>
                  <a:txBody>
                    <a:bodyPr/>
                    <a:lstStyle/>
                    <a:p>
                      <a:pPr algn="ctr"/>
                      <a:r>
                        <a:rPr lang="en-IN" sz="1200" dirty="0" smtClean="0">
                          <a:latin typeface="Cambria Math" pitchFamily="18" charset="0"/>
                          <a:ea typeface="Cambria Math" pitchFamily="18" charset="0"/>
                        </a:rPr>
                        <a:t>A</a:t>
                      </a:r>
                      <a:r>
                        <a:rPr lang="en-IN" sz="1200" baseline="-25000" dirty="0" smtClean="0">
                          <a:latin typeface="Cambria Math" pitchFamily="18" charset="0"/>
                          <a:ea typeface="Cambria Math" pitchFamily="18" charset="0"/>
                        </a:rPr>
                        <a:t>1</a:t>
                      </a:r>
                      <a:endParaRPr lang="en-IN" sz="1200" b="1" baseline="-25000"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smtClean="0">
                          <a:latin typeface="Cambria Math" pitchFamily="18" charset="0"/>
                          <a:ea typeface="Cambria Math" pitchFamily="18" charset="0"/>
                        </a:rPr>
                        <a:t>A</a:t>
                      </a:r>
                      <a:r>
                        <a:rPr lang="en-IN" sz="1200" baseline="-25000" dirty="0" smtClean="0">
                          <a:latin typeface="Cambria Math" pitchFamily="18" charset="0"/>
                          <a:ea typeface="Cambria Math" pitchFamily="18" charset="0"/>
                        </a:rPr>
                        <a:t>2</a:t>
                      </a:r>
                      <a:endParaRPr lang="en-IN" sz="1200" b="1" baseline="-25000"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latin typeface="Cambria Math" pitchFamily="18" charset="0"/>
                          <a:ea typeface="Cambria Math" pitchFamily="18" charset="0"/>
                        </a:rPr>
                        <a:t>d</a:t>
                      </a:r>
                      <a:r>
                        <a:rPr lang="en-IN" sz="1200" baseline="-25000" dirty="0" smtClean="0">
                          <a:latin typeface="Cambria Math" pitchFamily="18" charset="0"/>
                          <a:ea typeface="Cambria Math" pitchFamily="18" charset="0"/>
                        </a:rPr>
                        <a:t>1</a:t>
                      </a:r>
                      <a:endParaRPr lang="en-IN" sz="1200" b="1" baseline="-25000" dirty="0" smtClean="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latin typeface="Cambria Math" pitchFamily="18" charset="0"/>
                          <a:ea typeface="Cambria Math" pitchFamily="18" charset="0"/>
                        </a:rPr>
                        <a:t>d</a:t>
                      </a:r>
                      <a:r>
                        <a:rPr lang="en-IN" sz="1200" baseline="-25000" dirty="0" smtClean="0">
                          <a:latin typeface="Cambria Math" pitchFamily="18" charset="0"/>
                          <a:ea typeface="Cambria Math" pitchFamily="18" charset="0"/>
                        </a:rPr>
                        <a:t>2</a:t>
                      </a:r>
                      <a:endParaRPr lang="en-IN" sz="1200" b="1" baseline="-25000" dirty="0" smtClean="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latin typeface="Cambria Math" pitchFamily="18" charset="0"/>
                          <a:ea typeface="Cambria Math" pitchFamily="18" charset="0"/>
                        </a:rPr>
                        <a:t>d</a:t>
                      </a:r>
                      <a:r>
                        <a:rPr lang="en-IN" sz="1200" baseline="-25000" dirty="0" smtClean="0">
                          <a:latin typeface="Cambria Math" pitchFamily="18" charset="0"/>
                          <a:ea typeface="Cambria Math" pitchFamily="18" charset="0"/>
                        </a:rPr>
                        <a:t>3</a:t>
                      </a:r>
                      <a:endParaRPr lang="en-IN" sz="1200" b="1" baseline="-25000" dirty="0" smtClean="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baseline="-25000" dirty="0" smtClean="0">
                          <a:latin typeface="Times New Roman" pitchFamily="18" charset="0"/>
                          <a:ea typeface="Cambria Math" pitchFamily="18" charset="0"/>
                          <a:cs typeface="Times New Roman" pitchFamily="18" charset="0"/>
                        </a:rPr>
                        <a:t>cluster</a:t>
                      </a:r>
                      <a:endParaRPr lang="en-IN" sz="1800" b="1" baseline="-25000" dirty="0">
                        <a:latin typeface="Times New Roman"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6.8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12.6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4.0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0.8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9.8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7.4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10.2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1.2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2.8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9.6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9.5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3.8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9.9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0.0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4.6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4.4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12.1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4.8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17.5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6.0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19.9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10.2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7.9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6.2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18.5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0.0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7.6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17.4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7.8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12.2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4.6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0.0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6.6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7.7</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4.7</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10.8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8.2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4.5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7.0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7.7</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14.1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8.4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6.9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5.5</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5.3</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11.8</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9.0</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3.4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8.3</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15.4</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8000">
                <a:tc>
                  <a:txBody>
                    <a:bodyPr/>
                    <a:lstStyle/>
                    <a:p>
                      <a:pPr algn="ctr"/>
                      <a:r>
                        <a:rPr lang="en-IN" sz="1200" b="1" dirty="0" smtClean="0">
                          <a:latin typeface="Cambria Math" pitchFamily="18" charset="0"/>
                          <a:ea typeface="Cambria Math" pitchFamily="18" charset="0"/>
                        </a:rPr>
                        <a:t>9.6</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11.1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5.9</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2.1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8.1</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b="1" dirty="0" smtClean="0">
                          <a:latin typeface="Cambria Math" pitchFamily="18" charset="0"/>
                          <a:ea typeface="Cambria Math" pitchFamily="18" charset="0"/>
                          <a:cs typeface="Times New Roman" pitchFamily="18" charset="0"/>
                        </a:rPr>
                        <a:t>2</a:t>
                      </a:r>
                      <a:endParaRPr lang="en-IN" sz="1200" b="1" dirty="0">
                        <a:latin typeface="Cambria Math" pitchFamily="18" charset="0"/>
                        <a:ea typeface="Cambria Math"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Content Placeholder 2"/>
          <p:cNvSpPr txBox="1">
            <a:spLocks/>
          </p:cNvSpPr>
          <p:nvPr/>
        </p:nvSpPr>
        <p:spPr>
          <a:xfrm>
            <a:off x="6359819" y="896861"/>
            <a:ext cx="3986787" cy="538534"/>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None/>
            </a:pPr>
            <a:r>
              <a:rPr lang="en-US" sz="1600" b="1" dirty="0">
                <a:solidFill>
                  <a:srgbClr val="0B5ED7"/>
                </a:solidFill>
                <a:cs typeface="Times New Roman" pitchFamily="18" charset="0"/>
              </a:rPr>
              <a:t>Fig </a:t>
            </a:r>
            <a:r>
              <a:rPr lang="en-US" sz="1600" b="1" dirty="0" smtClean="0">
                <a:solidFill>
                  <a:srgbClr val="0B5ED7"/>
                </a:solidFill>
                <a:cs typeface="Times New Roman" pitchFamily="18" charset="0"/>
              </a:rPr>
              <a:t>1.2</a:t>
            </a:r>
            <a:r>
              <a:rPr lang="en-US" sz="1600" b="1" dirty="0">
                <a:solidFill>
                  <a:srgbClr val="0B5ED7"/>
                </a:solidFill>
                <a:cs typeface="Times New Roman" pitchFamily="18" charset="0"/>
              </a:rPr>
              <a:t>: </a:t>
            </a:r>
            <a:r>
              <a:rPr lang="en-IN" sz="1600" b="1" dirty="0">
                <a:solidFill>
                  <a:srgbClr val="0B5ED7"/>
                </a:solidFill>
                <a:cs typeface="Times New Roman" pitchFamily="18" charset="0"/>
              </a:rPr>
              <a:t>Initial cluster with respect to Table </a:t>
            </a:r>
            <a:r>
              <a:rPr lang="en-IN" sz="1600" b="1" dirty="0" smtClean="0">
                <a:solidFill>
                  <a:srgbClr val="0B5ED7"/>
                </a:solidFill>
                <a:cs typeface="Times New Roman" pitchFamily="18" charset="0"/>
              </a:rPr>
              <a:t>1.2</a:t>
            </a:r>
            <a:endParaRPr lang="en-US" sz="1600" b="1" dirty="0">
              <a:solidFill>
                <a:srgbClr val="0B5ED7"/>
              </a:solidFill>
              <a:cs typeface="Times New Roman" pitchFamily="18" charset="0"/>
            </a:endParaRPr>
          </a:p>
          <a:p>
            <a:pPr marL="0" indent="0" algn="just">
              <a:buNone/>
            </a:pP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pic>
        <p:nvPicPr>
          <p:cNvPr id="21" name="Picture 20"/>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73884" y="1315710"/>
            <a:ext cx="4596004" cy="4260752"/>
          </a:xfrm>
          <a:prstGeom prst="rect">
            <a:avLst/>
          </a:prstGeom>
        </p:spPr>
      </p:pic>
    </p:spTree>
    <p:extLst>
      <p:ext uri="{BB962C8B-B14F-4D97-AF65-F5344CB8AC3E}">
        <p14:creationId xmlns="" xmlns:p14="http://schemas.microsoft.com/office/powerpoint/2010/main" val="37030107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11" name="Title 1"/>
          <p:cNvSpPr>
            <a:spLocks noGrp="1"/>
          </p:cNvSpPr>
          <p:nvPr>
            <p:ph type="title"/>
          </p:nvPr>
        </p:nvSpPr>
        <p:spPr>
          <a:xfrm>
            <a:off x="1808775" y="127636"/>
            <a:ext cx="8425339" cy="627277"/>
          </a:xfrm>
        </p:spPr>
        <p:txBody>
          <a:bodyPr>
            <a:normAutofit fontScale="90000"/>
          </a:bodyPr>
          <a:lstStyle/>
          <a:p>
            <a:r>
              <a:rPr lang="en-US" sz="4000" dirty="0">
                <a:solidFill>
                  <a:srgbClr val="A50021"/>
                </a:solidFill>
                <a:latin typeface="Times New Roman" pitchFamily="18" charset="0"/>
                <a:cs typeface="Times New Roman" pitchFamily="18" charset="0"/>
              </a:rPr>
              <a:t>Illustration of k-Means clustering algorithms</a:t>
            </a:r>
            <a:endParaRPr lang="en-IN" sz="4000" dirty="0">
              <a:solidFill>
                <a:srgbClr val="A50021"/>
              </a:solidFill>
              <a:latin typeface="Times New Roman" pitchFamily="18" charset="0"/>
              <a:cs typeface="Times New Roman" pitchFamily="18" charset="0"/>
            </a:endParaRPr>
          </a:p>
        </p:txBody>
      </p:sp>
      <p:graphicFrame>
        <p:nvGraphicFramePr>
          <p:cNvPr id="12" name="Table 11"/>
          <p:cNvGraphicFramePr>
            <a:graphicFrameLocks noGrp="1"/>
          </p:cNvGraphicFramePr>
          <p:nvPr>
            <p:extLst/>
          </p:nvPr>
        </p:nvGraphicFramePr>
        <p:xfrm>
          <a:off x="1943980" y="2820461"/>
          <a:ext cx="3033017" cy="1733037"/>
        </p:xfrm>
        <a:graphic>
          <a:graphicData uri="http://schemas.openxmlformats.org/drawingml/2006/table">
            <a:tbl>
              <a:tblPr firstRow="1" bandRow="1">
                <a:tableStyleId>{125E5076-3810-47DD-B79F-674D7AD40C01}</a:tableStyleId>
              </a:tblPr>
              <a:tblGrid>
                <a:gridCol w="959668"/>
                <a:gridCol w="616689"/>
                <a:gridCol w="446567"/>
                <a:gridCol w="712383"/>
                <a:gridCol w="297710"/>
              </a:tblGrid>
              <a:tr h="320199">
                <a:tc rowSpan="2">
                  <a:txBody>
                    <a:bodyPr/>
                    <a:lstStyle/>
                    <a:p>
                      <a:pPr algn="ctr"/>
                      <a:r>
                        <a:rPr lang="en-IN" sz="1600" dirty="0" smtClean="0">
                          <a:latin typeface="Cambria Math" pitchFamily="18" charset="0"/>
                          <a:ea typeface="Cambria Math" pitchFamily="18" charset="0"/>
                        </a:rPr>
                        <a:t>New Centroid</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IN" sz="1600" dirty="0" smtClean="0">
                          <a:latin typeface="Cambria Math" pitchFamily="18" charset="0"/>
                          <a:ea typeface="Cambria Math" pitchFamily="18" charset="0"/>
                        </a:rPr>
                        <a:t>Objects</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199">
                <a:tc vMerge="1">
                  <a:txBody>
                    <a:bodyPr/>
                    <a:lstStyle/>
                    <a:p>
                      <a:endParaRPr lang="en-IN"/>
                    </a:p>
                  </a:txBody>
                  <a:tcPr/>
                </a:tc>
                <a:tc gridSpan="2">
                  <a:txBody>
                    <a:bodyPr/>
                    <a:lstStyle/>
                    <a:p>
                      <a:pPr algn="ctr"/>
                      <a:r>
                        <a:rPr lang="en-IN" sz="1600" dirty="0" smtClean="0">
                          <a:latin typeface="Cambria Math" pitchFamily="18" charset="0"/>
                          <a:ea typeface="Cambria Math" pitchFamily="18" charset="0"/>
                        </a:rPr>
                        <a:t>A1</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600" dirty="0" smtClean="0">
                          <a:latin typeface="Cambria Math" pitchFamily="18" charset="0"/>
                          <a:ea typeface="Cambria Math" pitchFamily="18" charset="0"/>
                        </a:rPr>
                        <a:t>A2</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4.6</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7.1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8.2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10.7</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3</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400" b="1" dirty="0" smtClean="0">
                          <a:latin typeface="Cambria Math" pitchFamily="18" charset="0"/>
                          <a:ea typeface="Cambria Math" pitchFamily="18" charset="0"/>
                        </a:rPr>
                        <a:t>6.6</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gridSpan="2">
                  <a:txBody>
                    <a:bodyPr/>
                    <a:lstStyle/>
                    <a:p>
                      <a:pPr algn="ctr"/>
                      <a:r>
                        <a:rPr lang="en-IN" sz="1400" b="1" dirty="0" smtClean="0">
                          <a:latin typeface="Cambria Math" pitchFamily="18" charset="0"/>
                          <a:ea typeface="Cambria Math" pitchFamily="18" charset="0"/>
                        </a:rPr>
                        <a:t>18.6</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r>
            </a:tbl>
          </a:graphicData>
        </a:graphic>
      </p:graphicFrame>
      <p:sp>
        <p:nvSpPr>
          <p:cNvPr id="13" name="Rectangle 12"/>
          <p:cNvSpPr/>
          <p:nvPr/>
        </p:nvSpPr>
        <p:spPr>
          <a:xfrm>
            <a:off x="1816064" y="2274280"/>
            <a:ext cx="2898358" cy="369332"/>
          </a:xfrm>
          <a:prstGeom prst="rect">
            <a:avLst/>
          </a:prstGeom>
        </p:spPr>
        <p:txBody>
          <a:bodyPr wrap="none">
            <a:spAutoFit/>
          </a:bodyPr>
          <a:lstStyle/>
          <a:p>
            <a:r>
              <a:rPr lang="en-IN" b="1" dirty="0">
                <a:solidFill>
                  <a:srgbClr val="0B5ED7"/>
                </a:solidFill>
                <a:cs typeface="Times New Roman" pitchFamily="18" charset="0"/>
              </a:rPr>
              <a:t>Calculation of new centroids</a:t>
            </a:r>
            <a:endParaRPr lang="en-IN" dirty="0"/>
          </a:p>
        </p:txBody>
      </p:sp>
      <p:sp>
        <p:nvSpPr>
          <p:cNvPr id="14" name="Rectangle 13"/>
          <p:cNvSpPr/>
          <p:nvPr/>
        </p:nvSpPr>
        <p:spPr>
          <a:xfrm>
            <a:off x="1816065" y="936518"/>
            <a:ext cx="8573071" cy="1015663"/>
          </a:xfrm>
          <a:prstGeom prst="rect">
            <a:avLst/>
          </a:prstGeom>
        </p:spPr>
        <p:txBody>
          <a:bodyPr wrap="square">
            <a:spAutoFit/>
          </a:bodyPr>
          <a:lstStyle/>
          <a:p>
            <a:pPr algn="just"/>
            <a:r>
              <a:rPr lang="en-IN" sz="2000" dirty="0">
                <a:latin typeface="Times New Roman" pitchFamily="18" charset="0"/>
                <a:cs typeface="Times New Roman" pitchFamily="18" charset="0"/>
              </a:rPr>
              <a:t>The calculation new centroids of the three cluster using the mean of attribute values of A</a:t>
            </a:r>
            <a:r>
              <a:rPr lang="en-IN" sz="2000" baseline="-25000" dirty="0">
                <a:latin typeface="Times New Roman" pitchFamily="18" charset="0"/>
                <a:cs typeface="Times New Roman" pitchFamily="18" charset="0"/>
              </a:rPr>
              <a:t>1</a:t>
            </a:r>
            <a:r>
              <a:rPr lang="en-IN" sz="2000" dirty="0">
                <a:latin typeface="Times New Roman" pitchFamily="18" charset="0"/>
                <a:cs typeface="Times New Roman" pitchFamily="18" charset="0"/>
              </a:rPr>
              <a:t> and A</a:t>
            </a:r>
            <a:r>
              <a:rPr lang="en-IN" sz="2000" baseline="-25000" dirty="0">
                <a:latin typeface="Times New Roman" pitchFamily="18" charset="0"/>
                <a:cs typeface="Times New Roman" pitchFamily="18" charset="0"/>
              </a:rPr>
              <a:t>2</a:t>
            </a:r>
            <a:r>
              <a:rPr lang="en-IN" sz="2000" dirty="0">
                <a:latin typeface="Times New Roman" pitchFamily="18" charset="0"/>
                <a:cs typeface="Times New Roman" pitchFamily="18" charset="0"/>
              </a:rPr>
              <a:t> is shown in the Table below. The cluster with new centroids are shown in Fig </a:t>
            </a:r>
            <a:r>
              <a:rPr lang="en-IN" sz="2000" dirty="0" smtClean="0">
                <a:latin typeface="Times New Roman" pitchFamily="18" charset="0"/>
                <a:cs typeface="Times New Roman" pitchFamily="18" charset="0"/>
              </a:rPr>
              <a:t>1.3</a:t>
            </a:r>
            <a:r>
              <a:rPr lang="en-IN" sz="2000" dirty="0">
                <a:latin typeface="Times New Roman" pitchFamily="18" charset="0"/>
                <a:cs typeface="Times New Roman" pitchFamily="18" charset="0"/>
              </a:rPr>
              <a:t>.</a:t>
            </a:r>
          </a:p>
        </p:txBody>
      </p:sp>
      <p:sp>
        <p:nvSpPr>
          <p:cNvPr id="15" name="Content Placeholder 2"/>
          <p:cNvSpPr txBox="1">
            <a:spLocks/>
          </p:cNvSpPr>
          <p:nvPr/>
        </p:nvSpPr>
        <p:spPr>
          <a:xfrm>
            <a:off x="5328462" y="6107637"/>
            <a:ext cx="4305763" cy="418849"/>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None/>
            </a:pPr>
            <a:r>
              <a:rPr lang="en-US" sz="1600" b="1" dirty="0">
                <a:solidFill>
                  <a:srgbClr val="0B5ED7"/>
                </a:solidFill>
                <a:cs typeface="Times New Roman" pitchFamily="18" charset="0"/>
              </a:rPr>
              <a:t>Fig </a:t>
            </a:r>
            <a:r>
              <a:rPr lang="en-US" sz="1600" b="1" dirty="0" smtClean="0">
                <a:solidFill>
                  <a:srgbClr val="0B5ED7"/>
                </a:solidFill>
                <a:cs typeface="Times New Roman" pitchFamily="18" charset="0"/>
              </a:rPr>
              <a:t>1.3</a:t>
            </a:r>
            <a:r>
              <a:rPr lang="en-US" sz="1600" b="1" dirty="0">
                <a:solidFill>
                  <a:srgbClr val="0B5ED7"/>
                </a:solidFill>
                <a:cs typeface="Times New Roman" pitchFamily="18" charset="0"/>
              </a:rPr>
              <a:t>: </a:t>
            </a:r>
            <a:r>
              <a:rPr lang="en-IN" sz="1600" b="1" dirty="0">
                <a:solidFill>
                  <a:srgbClr val="0B5ED7"/>
                </a:solidFill>
                <a:cs typeface="Times New Roman" pitchFamily="18" charset="0"/>
              </a:rPr>
              <a:t>Initial cluster with new centroids</a:t>
            </a:r>
            <a:endParaRPr lang="en-US" sz="1600" b="1" dirty="0">
              <a:solidFill>
                <a:srgbClr val="0B5ED7"/>
              </a:solidFill>
              <a:cs typeface="Times New Roman" pitchFamily="18" charset="0"/>
            </a:endParaRPr>
          </a:p>
          <a:p>
            <a:pPr marL="0" indent="0" algn="just">
              <a:buNone/>
            </a:pP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pic>
        <p:nvPicPr>
          <p:cNvPr id="40" name="Picture 39"/>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000406" y="2274281"/>
            <a:ext cx="4506228" cy="3962073"/>
          </a:xfrm>
          <a:prstGeom prst="rect">
            <a:avLst/>
          </a:prstGeom>
        </p:spPr>
      </p:pic>
      <p:pic>
        <p:nvPicPr>
          <p:cNvPr id="41" name="Picture 40"/>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9359996" y="2458946"/>
            <a:ext cx="1507605" cy="698038"/>
          </a:xfrm>
          <a:prstGeom prst="rect">
            <a:avLst/>
          </a:prstGeom>
        </p:spPr>
      </p:pic>
    </p:spTree>
    <p:extLst>
      <p:ext uri="{BB962C8B-B14F-4D97-AF65-F5344CB8AC3E}">
        <p14:creationId xmlns="" xmlns:p14="http://schemas.microsoft.com/office/powerpoint/2010/main" val="2034451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808775" y="127636"/>
            <a:ext cx="8425339" cy="627277"/>
          </a:xfrm>
        </p:spPr>
        <p:txBody>
          <a:bodyPr>
            <a:normAutofit fontScale="90000"/>
          </a:bodyPr>
          <a:lstStyle/>
          <a:p>
            <a:r>
              <a:rPr lang="en-US" sz="4000" dirty="0">
                <a:solidFill>
                  <a:srgbClr val="A50021"/>
                </a:solidFill>
                <a:latin typeface="Times New Roman" pitchFamily="18" charset="0"/>
                <a:cs typeface="Times New Roman" pitchFamily="18" charset="0"/>
              </a:rPr>
              <a:t>Illustration of k-Means clustering algorithms</a:t>
            </a:r>
            <a:endParaRPr lang="en-IN" sz="4000" dirty="0">
              <a:solidFill>
                <a:srgbClr val="A50021"/>
              </a:solidFill>
              <a:latin typeface="Times New Roman" pitchFamily="18" charset="0"/>
              <a:cs typeface="Times New Roman" pitchFamily="18" charset="0"/>
            </a:endParaRPr>
          </a:p>
        </p:txBody>
      </p:sp>
      <p:sp>
        <p:nvSpPr>
          <p:cNvPr id="14" name="Rectangle 13"/>
          <p:cNvSpPr/>
          <p:nvPr/>
        </p:nvSpPr>
        <p:spPr>
          <a:xfrm>
            <a:off x="1816065" y="851457"/>
            <a:ext cx="8573071" cy="1138773"/>
          </a:xfrm>
          <a:prstGeom prst="rect">
            <a:avLst/>
          </a:prstGeom>
        </p:spPr>
        <p:txBody>
          <a:bodyPr wrap="square">
            <a:spAutoFit/>
          </a:bodyPr>
          <a:lstStyle/>
          <a:p>
            <a:pPr algn="just"/>
            <a:r>
              <a:rPr lang="en-IN" sz="2000" dirty="0">
                <a:latin typeface="Times New Roman" pitchFamily="18" charset="0"/>
                <a:cs typeface="Times New Roman" pitchFamily="18" charset="0"/>
              </a:rPr>
              <a:t>We next reassign the 16 objects to three clusters by determining which centroid is closest to each one. This gives the revised set of clusters shown in Fig </a:t>
            </a:r>
            <a:r>
              <a:rPr lang="en-IN" sz="2000" dirty="0" smtClean="0">
                <a:latin typeface="Times New Roman" pitchFamily="18" charset="0"/>
                <a:cs typeface="Times New Roman" pitchFamily="18" charset="0"/>
              </a:rPr>
              <a:t>1.4</a:t>
            </a:r>
            <a:r>
              <a:rPr lang="en-IN" sz="2000" dirty="0">
                <a:latin typeface="Times New Roman" pitchFamily="18" charset="0"/>
                <a:cs typeface="Times New Roman" pitchFamily="18" charset="0"/>
              </a:rPr>
              <a:t>. </a:t>
            </a:r>
          </a:p>
          <a:p>
            <a:pPr algn="just"/>
            <a:endParaRPr lang="en-IN" sz="800" dirty="0">
              <a:latin typeface="Times New Roman" pitchFamily="18" charset="0"/>
              <a:cs typeface="Times New Roman" pitchFamily="18" charset="0"/>
            </a:endParaRPr>
          </a:p>
          <a:p>
            <a:pPr algn="just"/>
            <a:r>
              <a:rPr lang="en-IN" sz="2000" dirty="0">
                <a:solidFill>
                  <a:srgbClr val="0B5ED7"/>
                </a:solidFill>
                <a:latin typeface="Times New Roman" pitchFamily="18" charset="0"/>
                <a:cs typeface="Times New Roman" pitchFamily="18" charset="0"/>
              </a:rPr>
              <a:t>Note that point p moves from cluster C</a:t>
            </a:r>
            <a:r>
              <a:rPr lang="en-IN" sz="2000" baseline="-25000" dirty="0">
                <a:solidFill>
                  <a:srgbClr val="0B5ED7"/>
                </a:solidFill>
                <a:latin typeface="Times New Roman" pitchFamily="18" charset="0"/>
                <a:cs typeface="Times New Roman" pitchFamily="18" charset="0"/>
              </a:rPr>
              <a:t>2</a:t>
            </a:r>
            <a:r>
              <a:rPr lang="en-IN" sz="2000" dirty="0">
                <a:solidFill>
                  <a:srgbClr val="0B5ED7"/>
                </a:solidFill>
                <a:latin typeface="Times New Roman" pitchFamily="18" charset="0"/>
                <a:cs typeface="Times New Roman" pitchFamily="18" charset="0"/>
              </a:rPr>
              <a:t> to cluster C</a:t>
            </a:r>
            <a:r>
              <a:rPr lang="en-IN" sz="2000" baseline="-25000" dirty="0">
                <a:solidFill>
                  <a:srgbClr val="0B5ED7"/>
                </a:solidFill>
                <a:latin typeface="Times New Roman" pitchFamily="18" charset="0"/>
                <a:cs typeface="Times New Roman" pitchFamily="18" charset="0"/>
              </a:rPr>
              <a:t>1</a:t>
            </a:r>
            <a:r>
              <a:rPr lang="en-IN" sz="2000" dirty="0">
                <a:solidFill>
                  <a:srgbClr val="0B5ED7"/>
                </a:solidFill>
                <a:latin typeface="Times New Roman" pitchFamily="18" charset="0"/>
                <a:cs typeface="Times New Roman" pitchFamily="18" charset="0"/>
              </a:rPr>
              <a:t>. </a:t>
            </a:r>
          </a:p>
        </p:txBody>
      </p:sp>
      <p:sp>
        <p:nvSpPr>
          <p:cNvPr id="15" name="Content Placeholder 2"/>
          <p:cNvSpPr txBox="1">
            <a:spLocks/>
          </p:cNvSpPr>
          <p:nvPr/>
        </p:nvSpPr>
        <p:spPr>
          <a:xfrm>
            <a:off x="2840443" y="5928945"/>
            <a:ext cx="4305763" cy="418849"/>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None/>
            </a:pPr>
            <a:r>
              <a:rPr lang="en-US" sz="1600" b="1" dirty="0">
                <a:solidFill>
                  <a:srgbClr val="0B5ED7"/>
                </a:solidFill>
                <a:cs typeface="Times New Roman" pitchFamily="18" charset="0"/>
              </a:rPr>
              <a:t>Fig </a:t>
            </a:r>
            <a:r>
              <a:rPr lang="en-US" sz="1600" b="1" dirty="0" smtClean="0">
                <a:solidFill>
                  <a:srgbClr val="0B5ED7"/>
                </a:solidFill>
                <a:cs typeface="Times New Roman" pitchFamily="18" charset="0"/>
              </a:rPr>
              <a:t>1.4</a:t>
            </a:r>
            <a:r>
              <a:rPr lang="en-US" sz="1600" b="1" dirty="0">
                <a:solidFill>
                  <a:srgbClr val="0B5ED7"/>
                </a:solidFill>
                <a:cs typeface="Times New Roman" pitchFamily="18" charset="0"/>
              </a:rPr>
              <a:t>: </a:t>
            </a:r>
            <a:r>
              <a:rPr lang="en-IN" sz="1600" b="1" dirty="0">
                <a:solidFill>
                  <a:srgbClr val="0B5ED7"/>
                </a:solidFill>
                <a:cs typeface="Times New Roman" pitchFamily="18" charset="0"/>
              </a:rPr>
              <a:t>Cluster after first iteration</a:t>
            </a: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pic>
        <p:nvPicPr>
          <p:cNvPr id="9" name="Picture 8"/>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374164" y="2112501"/>
            <a:ext cx="5004403" cy="3962073"/>
          </a:xfrm>
          <a:prstGeom prst="rect">
            <a:avLst/>
          </a:prstGeom>
        </p:spPr>
      </p:pic>
    </p:spTree>
    <p:extLst>
      <p:ext uri="{BB962C8B-B14F-4D97-AF65-F5344CB8AC3E}">
        <p14:creationId xmlns="" xmlns:p14="http://schemas.microsoft.com/office/powerpoint/2010/main" val="24230020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808775" y="127636"/>
            <a:ext cx="8425339" cy="627277"/>
          </a:xfrm>
        </p:spPr>
        <p:txBody>
          <a:bodyPr>
            <a:normAutofit fontScale="90000"/>
          </a:bodyPr>
          <a:lstStyle/>
          <a:p>
            <a:r>
              <a:rPr lang="en-US" sz="4000" dirty="0">
                <a:solidFill>
                  <a:srgbClr val="A50021"/>
                </a:solidFill>
                <a:latin typeface="Times New Roman" pitchFamily="18" charset="0"/>
                <a:cs typeface="Times New Roman" pitchFamily="18" charset="0"/>
              </a:rPr>
              <a:t>Illustration of k-Means clustering algorithms</a:t>
            </a:r>
            <a:endParaRPr lang="en-IN" sz="4000" dirty="0">
              <a:solidFill>
                <a:srgbClr val="A50021"/>
              </a:solidFill>
              <a:latin typeface="Times New Roman" pitchFamily="18" charset="0"/>
              <a:cs typeface="Times New Roman" pitchFamily="18" charset="0"/>
            </a:endParaRPr>
          </a:p>
        </p:txBody>
      </p:sp>
      <p:graphicFrame>
        <p:nvGraphicFramePr>
          <p:cNvPr id="20" name="Table 19"/>
          <p:cNvGraphicFramePr>
            <a:graphicFrameLocks noGrp="1"/>
          </p:cNvGraphicFramePr>
          <p:nvPr>
            <p:extLst/>
          </p:nvPr>
        </p:nvGraphicFramePr>
        <p:xfrm>
          <a:off x="1958783" y="4345855"/>
          <a:ext cx="3362793" cy="1733037"/>
        </p:xfrm>
        <a:graphic>
          <a:graphicData uri="http://schemas.openxmlformats.org/drawingml/2006/table">
            <a:tbl>
              <a:tblPr firstRow="1" bandRow="1">
                <a:tableStyleId>{125E5076-3810-47DD-B79F-674D7AD40C01}</a:tableStyleId>
              </a:tblPr>
              <a:tblGrid>
                <a:gridCol w="959668"/>
                <a:gridCol w="1063256"/>
                <a:gridCol w="1339869"/>
              </a:tblGrid>
              <a:tr h="320199">
                <a:tc rowSpan="2">
                  <a:txBody>
                    <a:bodyPr/>
                    <a:lstStyle/>
                    <a:p>
                      <a:pPr algn="ctr"/>
                      <a:r>
                        <a:rPr lang="en-IN" sz="1600" dirty="0" smtClean="0">
                          <a:latin typeface="Cambria Math" pitchFamily="18" charset="0"/>
                          <a:ea typeface="Cambria Math" pitchFamily="18" charset="0"/>
                        </a:rPr>
                        <a:t>Centroid</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IN" sz="1600" dirty="0" smtClean="0">
                          <a:latin typeface="Cambria Math" pitchFamily="18" charset="0"/>
                          <a:ea typeface="Cambria Math" pitchFamily="18" charset="0"/>
                        </a:rPr>
                        <a:t>Revised  Centroids</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199">
                <a:tc vMerge="1">
                  <a:txBody>
                    <a:bodyPr/>
                    <a:lstStyle/>
                    <a:p>
                      <a:endParaRPr lang="en-IN"/>
                    </a:p>
                  </a:txBody>
                  <a:tcPr/>
                </a:tc>
                <a:tc>
                  <a:txBody>
                    <a:bodyPr/>
                    <a:lstStyle/>
                    <a:p>
                      <a:pPr algn="ctr"/>
                      <a:r>
                        <a:rPr lang="en-IN" sz="1600" dirty="0" smtClean="0">
                          <a:latin typeface="Cambria Math" pitchFamily="18" charset="0"/>
                          <a:ea typeface="Cambria Math" pitchFamily="18" charset="0"/>
                        </a:rPr>
                        <a:t>A1</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IN" sz="1600" dirty="0" smtClean="0">
                          <a:latin typeface="Cambria Math" pitchFamily="18" charset="0"/>
                          <a:ea typeface="Cambria Math" pitchFamily="18" charset="0"/>
                        </a:rPr>
                        <a:t>A2</a:t>
                      </a:r>
                      <a:endParaRPr lang="en-IN" sz="1600"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5.0</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7.1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2</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8.1</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12.0</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159">
                <a:tc>
                  <a:txBody>
                    <a:bodyPr/>
                    <a:lstStyle/>
                    <a:p>
                      <a:pPr algn="ctr"/>
                      <a:r>
                        <a:rPr lang="en-IN" sz="1400" b="1" dirty="0" smtClean="0">
                          <a:latin typeface="Cambria Math" pitchFamily="18" charset="0"/>
                          <a:ea typeface="Cambria Math" pitchFamily="18" charset="0"/>
                          <a:cs typeface="Times New Roman" pitchFamily="18" charset="0"/>
                        </a:rPr>
                        <a:t>c</a:t>
                      </a:r>
                      <a:r>
                        <a:rPr lang="en-IN" sz="1400" b="1" baseline="-25000" dirty="0" smtClean="0">
                          <a:latin typeface="Cambria Math" pitchFamily="18" charset="0"/>
                          <a:ea typeface="Cambria Math" pitchFamily="18" charset="0"/>
                          <a:cs typeface="Times New Roman" pitchFamily="18" charset="0"/>
                        </a:rPr>
                        <a:t>3</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6.6</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b="1" dirty="0" smtClean="0">
                          <a:latin typeface="Cambria Math" pitchFamily="18" charset="0"/>
                          <a:ea typeface="Cambria Math" pitchFamily="18" charset="0"/>
                        </a:rPr>
                        <a:t>18.6</a:t>
                      </a:r>
                      <a:endParaRPr lang="en-IN" sz="1400" b="1" dirty="0">
                        <a:latin typeface="Cambria Math" pitchFamily="18" charset="0"/>
                        <a:ea typeface="Cambria Math"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 name="Rectangle 20"/>
          <p:cNvSpPr/>
          <p:nvPr/>
        </p:nvSpPr>
        <p:spPr>
          <a:xfrm>
            <a:off x="1837331" y="3898116"/>
            <a:ext cx="3329629" cy="338554"/>
          </a:xfrm>
          <a:prstGeom prst="rect">
            <a:avLst/>
          </a:prstGeom>
        </p:spPr>
        <p:txBody>
          <a:bodyPr wrap="none">
            <a:spAutoFit/>
          </a:bodyPr>
          <a:lstStyle/>
          <a:p>
            <a:r>
              <a:rPr lang="en-IN" sz="1600" b="1" dirty="0">
                <a:solidFill>
                  <a:srgbClr val="0B5ED7"/>
                </a:solidFill>
                <a:cs typeface="Times New Roman" pitchFamily="18" charset="0"/>
              </a:rPr>
              <a:t>Cluster centres after second iteration</a:t>
            </a:r>
            <a:endParaRPr lang="en-IN" sz="1600" dirty="0"/>
          </a:p>
        </p:txBody>
      </p:sp>
      <p:sp>
        <p:nvSpPr>
          <p:cNvPr id="22" name="Rectangle 21"/>
          <p:cNvSpPr/>
          <p:nvPr/>
        </p:nvSpPr>
        <p:spPr>
          <a:xfrm>
            <a:off x="1762902" y="873958"/>
            <a:ext cx="8718698" cy="2492990"/>
          </a:xfrm>
          <a:prstGeom prst="rect">
            <a:avLst/>
          </a:prstGeom>
        </p:spPr>
        <p:txBody>
          <a:bodyPr wrap="square">
            <a:spAutoFit/>
          </a:bodyPr>
          <a:lstStyle/>
          <a:p>
            <a:pPr marL="342900" indent="-342900" algn="just">
              <a:buClr>
                <a:srgbClr val="0B5ED7"/>
              </a:buClr>
              <a:buFont typeface="Arial" pitchFamily="34" charset="0"/>
              <a:buChar char="•"/>
            </a:pPr>
            <a:r>
              <a:rPr lang="en-IN" sz="2000" dirty="0">
                <a:latin typeface="Times New Roman" pitchFamily="18" charset="0"/>
                <a:cs typeface="Times New Roman" pitchFamily="18" charset="0"/>
              </a:rPr>
              <a:t>The newly obtained centroids after second iteration are given in the table below. Note that the </a:t>
            </a:r>
            <a:r>
              <a:rPr lang="en-IN" sz="2000" dirty="0">
                <a:solidFill>
                  <a:srgbClr val="0B5ED7"/>
                </a:solidFill>
                <a:latin typeface="Times New Roman" pitchFamily="18" charset="0"/>
                <a:cs typeface="Times New Roman" pitchFamily="18" charset="0"/>
              </a:rPr>
              <a:t>centroid c</a:t>
            </a:r>
            <a:r>
              <a:rPr lang="en-IN" sz="2000" baseline="-25000" dirty="0">
                <a:solidFill>
                  <a:srgbClr val="0B5ED7"/>
                </a:solidFill>
                <a:latin typeface="Times New Roman" pitchFamily="18" charset="0"/>
                <a:cs typeface="Times New Roman" pitchFamily="18" charset="0"/>
              </a:rPr>
              <a:t>3</a:t>
            </a:r>
            <a:r>
              <a:rPr lang="en-IN" sz="2000" dirty="0">
                <a:solidFill>
                  <a:srgbClr val="0B5ED7"/>
                </a:solidFill>
                <a:latin typeface="Times New Roman" pitchFamily="18" charset="0"/>
                <a:cs typeface="Times New Roman" pitchFamily="18" charset="0"/>
              </a:rPr>
              <a:t> remains unchanged</a:t>
            </a:r>
            <a:r>
              <a:rPr lang="en-IN" sz="2000" dirty="0">
                <a:latin typeface="Times New Roman" pitchFamily="18" charset="0"/>
                <a:cs typeface="Times New Roman" pitchFamily="18" charset="0"/>
              </a:rPr>
              <a:t>, where c</a:t>
            </a:r>
            <a:r>
              <a:rPr lang="en-IN" sz="2000" baseline="-25000" dirty="0">
                <a:latin typeface="Times New Roman" pitchFamily="18" charset="0"/>
                <a:cs typeface="Times New Roman" pitchFamily="18" charset="0"/>
              </a:rPr>
              <a:t>2</a:t>
            </a:r>
            <a:r>
              <a:rPr lang="en-IN" sz="2000" dirty="0">
                <a:latin typeface="Times New Roman" pitchFamily="18" charset="0"/>
                <a:cs typeface="Times New Roman" pitchFamily="18" charset="0"/>
              </a:rPr>
              <a:t> and c</a:t>
            </a:r>
            <a:r>
              <a:rPr lang="en-IN" sz="2000" baseline="-25000" dirty="0">
                <a:latin typeface="Times New Roman" pitchFamily="18" charset="0"/>
                <a:cs typeface="Times New Roman" pitchFamily="18" charset="0"/>
              </a:rPr>
              <a:t>1</a:t>
            </a:r>
            <a:r>
              <a:rPr lang="en-IN" sz="2000" dirty="0">
                <a:latin typeface="Times New Roman" pitchFamily="18" charset="0"/>
                <a:cs typeface="Times New Roman" pitchFamily="18" charset="0"/>
              </a:rPr>
              <a:t> changed a little. </a:t>
            </a:r>
          </a:p>
          <a:p>
            <a:pPr marL="342900" indent="-342900" algn="just">
              <a:buClr>
                <a:srgbClr val="0B5ED7"/>
              </a:buClr>
              <a:buFont typeface="Arial" pitchFamily="34" charset="0"/>
              <a:buChar char="•"/>
            </a:pPr>
            <a:endParaRPr lang="en-IN" sz="800" dirty="0">
              <a:latin typeface="Times New Roman" pitchFamily="18" charset="0"/>
              <a:cs typeface="Times New Roman" pitchFamily="18" charset="0"/>
            </a:endParaRPr>
          </a:p>
          <a:p>
            <a:pPr marL="342900" indent="-342900" algn="just">
              <a:buClr>
                <a:srgbClr val="0B5ED7"/>
              </a:buClr>
              <a:buFont typeface="Arial" pitchFamily="34" charset="0"/>
              <a:buChar char="•"/>
            </a:pPr>
            <a:r>
              <a:rPr lang="en-IN" sz="2000" dirty="0">
                <a:latin typeface="Times New Roman" pitchFamily="18" charset="0"/>
                <a:cs typeface="Times New Roman" pitchFamily="18" charset="0"/>
              </a:rPr>
              <a:t>With respect to newly obtained cluster centres, 16 points are reassigned again. These are the same clusters as before. Hence, their centroids also remain unchanged.</a:t>
            </a:r>
          </a:p>
          <a:p>
            <a:pPr marL="342900" indent="-342900" algn="just">
              <a:buClr>
                <a:srgbClr val="0B5ED7"/>
              </a:buClr>
              <a:buFont typeface="Arial" pitchFamily="34" charset="0"/>
              <a:buChar char="•"/>
            </a:pPr>
            <a:endParaRPr lang="en-IN" sz="800" dirty="0">
              <a:latin typeface="Times New Roman" pitchFamily="18" charset="0"/>
              <a:cs typeface="Times New Roman" pitchFamily="18" charset="0"/>
            </a:endParaRPr>
          </a:p>
          <a:p>
            <a:pPr marL="342900" indent="-342900" algn="just">
              <a:buClr>
                <a:srgbClr val="0B5ED7"/>
              </a:buClr>
              <a:buFont typeface="Arial" pitchFamily="34" charset="0"/>
              <a:buChar char="•"/>
            </a:pPr>
            <a:r>
              <a:rPr lang="en-IN" sz="2000" dirty="0">
                <a:latin typeface="Times New Roman" pitchFamily="18" charset="0"/>
                <a:cs typeface="Times New Roman" pitchFamily="18" charset="0"/>
              </a:rPr>
              <a:t>Considering this as the termination criteria, the k-means algorithm stops here. Hence, the final cluster in Fig </a:t>
            </a:r>
            <a:r>
              <a:rPr lang="en-IN" sz="2000" dirty="0" smtClean="0">
                <a:latin typeface="Times New Roman" pitchFamily="18" charset="0"/>
                <a:cs typeface="Times New Roman" pitchFamily="18" charset="0"/>
              </a:rPr>
              <a:t>1.5 </a:t>
            </a:r>
            <a:r>
              <a:rPr lang="en-IN" sz="2000" dirty="0">
                <a:latin typeface="Times New Roman" pitchFamily="18" charset="0"/>
                <a:cs typeface="Times New Roman" pitchFamily="18" charset="0"/>
              </a:rPr>
              <a:t>is same as Fig </a:t>
            </a:r>
            <a:r>
              <a:rPr lang="en-IN" sz="2000" dirty="0" smtClean="0">
                <a:latin typeface="Times New Roman" pitchFamily="18" charset="0"/>
                <a:cs typeface="Times New Roman" pitchFamily="18" charset="0"/>
              </a:rPr>
              <a:t>1.4</a:t>
            </a:r>
            <a:r>
              <a:rPr lang="en-IN" sz="2000" dirty="0">
                <a:latin typeface="Times New Roman" pitchFamily="18" charset="0"/>
                <a:cs typeface="Times New Roman" pitchFamily="18" charset="0"/>
              </a:rPr>
              <a:t>.</a:t>
            </a:r>
          </a:p>
        </p:txBody>
      </p:sp>
      <p:pic>
        <p:nvPicPr>
          <p:cNvPr id="24" name="Picture 2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795870" y="3766713"/>
            <a:ext cx="4688958" cy="2891323"/>
          </a:xfrm>
          <a:prstGeom prst="rect">
            <a:avLst/>
          </a:prstGeom>
        </p:spPr>
      </p:pic>
      <p:sp>
        <p:nvSpPr>
          <p:cNvPr id="25" name="Content Placeholder 2"/>
          <p:cNvSpPr txBox="1">
            <a:spLocks/>
          </p:cNvSpPr>
          <p:nvPr/>
        </p:nvSpPr>
        <p:spPr>
          <a:xfrm>
            <a:off x="6179066" y="3479268"/>
            <a:ext cx="4305763" cy="418849"/>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ctr">
              <a:buNone/>
            </a:pPr>
            <a:r>
              <a:rPr lang="en-US" sz="1600" b="1" dirty="0">
                <a:solidFill>
                  <a:srgbClr val="0B5ED7"/>
                </a:solidFill>
                <a:cs typeface="Times New Roman" pitchFamily="18" charset="0"/>
              </a:rPr>
              <a:t>Fig </a:t>
            </a:r>
            <a:r>
              <a:rPr lang="en-US" sz="1600" b="1" dirty="0" smtClean="0">
                <a:solidFill>
                  <a:srgbClr val="0B5ED7"/>
                </a:solidFill>
                <a:cs typeface="Times New Roman" pitchFamily="18" charset="0"/>
              </a:rPr>
              <a:t>1.5</a:t>
            </a:r>
            <a:r>
              <a:rPr lang="en-US" sz="1600" b="1" dirty="0">
                <a:solidFill>
                  <a:srgbClr val="0B5ED7"/>
                </a:solidFill>
                <a:cs typeface="Times New Roman" pitchFamily="18" charset="0"/>
              </a:rPr>
              <a:t>: </a:t>
            </a:r>
            <a:r>
              <a:rPr lang="en-IN" sz="1600" b="1" dirty="0">
                <a:solidFill>
                  <a:srgbClr val="0B5ED7"/>
                </a:solidFill>
                <a:cs typeface="Times New Roman" pitchFamily="18" charset="0"/>
              </a:rPr>
              <a:t>Cluster after Second iteration</a:t>
            </a:r>
            <a:endParaRPr lang="en-US" sz="18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Tree>
    <p:extLst>
      <p:ext uri="{BB962C8B-B14F-4D97-AF65-F5344CB8AC3E}">
        <p14:creationId xmlns="" xmlns:p14="http://schemas.microsoft.com/office/powerpoint/2010/main" val="2580785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decide number of clusters</a:t>
            </a:r>
            <a:endParaRPr lang="en-IN" dirty="0"/>
          </a:p>
        </p:txBody>
      </p:sp>
      <p:pic>
        <p:nvPicPr>
          <p:cNvPr id="4" name="Content Placeholder 3"/>
          <p:cNvPicPr>
            <a:picLocks noGrp="1" noChangeAspect="1"/>
          </p:cNvPicPr>
          <p:nvPr>
            <p:ph idx="1"/>
          </p:nvPr>
        </p:nvPicPr>
        <p:blipFill>
          <a:blip r:embed="rId2" cstate="print"/>
          <a:stretch>
            <a:fillRect/>
          </a:stretch>
        </p:blipFill>
        <p:spPr>
          <a:xfrm>
            <a:off x="398449" y="1684948"/>
            <a:ext cx="3090340" cy="2465021"/>
          </a:xfrm>
          <a:prstGeom prst="rect">
            <a:avLst/>
          </a:prstGeom>
        </p:spPr>
      </p:pic>
      <p:pic>
        <p:nvPicPr>
          <p:cNvPr id="5" name="Content Placeholder 3"/>
          <p:cNvPicPr>
            <a:picLocks noChangeAspect="1"/>
          </p:cNvPicPr>
          <p:nvPr/>
        </p:nvPicPr>
        <p:blipFill>
          <a:blip r:embed="rId3"/>
          <a:stretch>
            <a:fillRect/>
          </a:stretch>
        </p:blipFill>
        <p:spPr>
          <a:xfrm>
            <a:off x="4065564" y="1614610"/>
            <a:ext cx="2897944" cy="2704171"/>
          </a:xfrm>
          <a:prstGeom prst="rect">
            <a:avLst/>
          </a:prstGeom>
        </p:spPr>
      </p:pic>
      <p:pic>
        <p:nvPicPr>
          <p:cNvPr id="6" name="Content Placeholder 3"/>
          <p:cNvPicPr>
            <a:picLocks noChangeAspect="1"/>
          </p:cNvPicPr>
          <p:nvPr/>
        </p:nvPicPr>
        <p:blipFill>
          <a:blip r:embed="rId4"/>
          <a:stretch>
            <a:fillRect/>
          </a:stretch>
        </p:blipFill>
        <p:spPr>
          <a:xfrm>
            <a:off x="8525021" y="1730326"/>
            <a:ext cx="2893571" cy="2477160"/>
          </a:xfrm>
          <a:prstGeom prst="rect">
            <a:avLst/>
          </a:prstGeom>
        </p:spPr>
      </p:pic>
    </p:spTree>
    <p:extLst>
      <p:ext uri="{BB962C8B-B14F-4D97-AF65-F5344CB8AC3E}">
        <p14:creationId xmlns="" xmlns:p14="http://schemas.microsoft.com/office/powerpoint/2010/main" val="1323691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Appropriate Number of Clusters</a:t>
            </a:r>
            <a:br>
              <a:rPr lang="en-US" dirty="0"/>
            </a:br>
            <a:r>
              <a:rPr lang="en-US" dirty="0" smtClean="0"/>
              <a:t> </a:t>
            </a:r>
            <a:r>
              <a:rPr lang="en-IN" b="1" dirty="0"/>
              <a:t>elbow method</a:t>
            </a:r>
            <a:endParaRPr lang="en-IN" dirty="0"/>
          </a:p>
        </p:txBody>
      </p:sp>
      <p:sp>
        <p:nvSpPr>
          <p:cNvPr id="3" name="Content Placeholder 2"/>
          <p:cNvSpPr>
            <a:spLocks noGrp="1"/>
          </p:cNvSpPr>
          <p:nvPr>
            <p:ph idx="1"/>
          </p:nvPr>
        </p:nvSpPr>
        <p:spPr>
          <a:xfrm>
            <a:off x="838200" y="2135115"/>
            <a:ext cx="4788877" cy="4351338"/>
          </a:xfrm>
        </p:spPr>
        <p:txBody>
          <a:bodyPr>
            <a:normAutofit fontScale="92500" lnSpcReduction="10000"/>
          </a:bodyPr>
          <a:lstStyle/>
          <a:p>
            <a:pPr algn="just"/>
            <a:r>
              <a:rPr lang="en-US" dirty="0"/>
              <a:t>To perform the elbow method, run several k-means, increment k with each iteration, and record the </a:t>
            </a:r>
            <a:r>
              <a:rPr lang="en-US" dirty="0" smtClean="0"/>
              <a:t>SSE.</a:t>
            </a:r>
          </a:p>
          <a:p>
            <a:pPr algn="just"/>
            <a:r>
              <a:rPr lang="en-US" b="1" dirty="0">
                <a:hlinkClick r:id="rId2"/>
              </a:rPr>
              <a:t>sum of the squared error (SSE</a:t>
            </a:r>
            <a:r>
              <a:rPr lang="en-US" b="1" dirty="0" smtClean="0">
                <a:hlinkClick r:id="rId2"/>
              </a:rPr>
              <a:t>)</a:t>
            </a:r>
            <a:r>
              <a:rPr lang="en-US" b="1" dirty="0" smtClean="0"/>
              <a:t>: </a:t>
            </a:r>
            <a:r>
              <a:rPr lang="en-US" dirty="0"/>
              <a:t>The SSE is defined as the sum of the squared Euclidean distances of each point to its closest centroid. Since this is a measure of error, the objective of </a:t>
            </a:r>
            <a:r>
              <a:rPr lang="en-US" i="1" dirty="0"/>
              <a:t>k</a:t>
            </a:r>
            <a:r>
              <a:rPr lang="en-US" dirty="0"/>
              <a:t>-means is to try to minimize this value.</a:t>
            </a:r>
            <a:endParaRPr lang="en-IN" dirty="0"/>
          </a:p>
          <a:p>
            <a:pPr algn="just"/>
            <a:endParaRPr lang="en-IN" dirty="0"/>
          </a:p>
        </p:txBody>
      </p:sp>
      <p:pic>
        <p:nvPicPr>
          <p:cNvPr id="4" name="Content Placeholder 3"/>
          <p:cNvPicPr>
            <a:picLocks noChangeAspect="1"/>
          </p:cNvPicPr>
          <p:nvPr/>
        </p:nvPicPr>
        <p:blipFill>
          <a:blip r:embed="rId3"/>
          <a:stretch>
            <a:fillRect/>
          </a:stretch>
        </p:blipFill>
        <p:spPr>
          <a:xfrm>
            <a:off x="6077244" y="1825625"/>
            <a:ext cx="5866228" cy="3801452"/>
          </a:xfrm>
          <a:prstGeom prst="rect">
            <a:avLst/>
          </a:prstGeom>
        </p:spPr>
      </p:pic>
    </p:spTree>
    <p:extLst>
      <p:ext uri="{BB962C8B-B14F-4D97-AF65-F5344CB8AC3E}">
        <p14:creationId xmlns="" xmlns:p14="http://schemas.microsoft.com/office/powerpoint/2010/main" val="4293407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5" y="127635"/>
            <a:ext cx="8425339" cy="763568"/>
          </a:xfrm>
        </p:spPr>
        <p:txBody>
          <a:bodyPr>
            <a:normAutofit/>
          </a:bodyPr>
          <a:lstStyle/>
          <a:p>
            <a:r>
              <a:rPr lang="en-US" sz="4000" dirty="0">
                <a:solidFill>
                  <a:srgbClr val="A50021"/>
                </a:solidFill>
                <a:latin typeface="Times New Roman" pitchFamily="18" charset="0"/>
                <a:cs typeface="Times New Roman" pitchFamily="18" charset="0"/>
              </a:rPr>
              <a:t>Comments on k-Means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04356" y="1002368"/>
            <a:ext cx="8399720" cy="1177306"/>
          </a:xfrm>
        </p:spPr>
        <p:txBody>
          <a:bodyPr>
            <a:noAutofit/>
          </a:bodyPr>
          <a:lstStyle/>
          <a:p>
            <a:pPr marL="0" indent="0" algn="just">
              <a:buClr>
                <a:srgbClr val="0B5ED7"/>
              </a:buClr>
              <a:buNone/>
            </a:pPr>
            <a:r>
              <a:rPr lang="en-IN" sz="2000" b="1" dirty="0">
                <a:solidFill>
                  <a:srgbClr val="0B5ED7"/>
                </a:solidFill>
                <a:latin typeface="Times New Roman" pitchFamily="18" charset="0"/>
                <a:cs typeface="Times New Roman" pitchFamily="18" charset="0"/>
              </a:rPr>
              <a:t>Example </a:t>
            </a:r>
            <a:r>
              <a:rPr lang="en-IN" sz="2000" b="1" dirty="0" smtClean="0">
                <a:solidFill>
                  <a:srgbClr val="0B5ED7"/>
                </a:solidFill>
                <a:latin typeface="Times New Roman" pitchFamily="18" charset="0"/>
                <a:cs typeface="Times New Roman" pitchFamily="18" charset="0"/>
              </a:rPr>
              <a:t>1.1</a:t>
            </a:r>
            <a:r>
              <a:rPr lang="en-IN" sz="2000" b="1" dirty="0">
                <a:solidFill>
                  <a:srgbClr val="0B5ED7"/>
                </a:solidFill>
                <a:latin typeface="Times New Roman" pitchFamily="18" charset="0"/>
                <a:cs typeface="Times New Roman" pitchFamily="18" charset="0"/>
              </a:rPr>
              <a:t>: k versus cluster quality</a:t>
            </a:r>
          </a:p>
          <a:p>
            <a:pPr marL="0" indent="0" algn="just">
              <a:buClr>
                <a:srgbClr val="0B5ED7"/>
              </a:buClr>
              <a:buNone/>
            </a:pPr>
            <a:endParaRPr lang="en-IN" sz="800" b="1" dirty="0">
              <a:solidFill>
                <a:srgbClr val="0B5ED7"/>
              </a:solidFill>
              <a:latin typeface="Times New Roman" pitchFamily="18" charset="0"/>
              <a:cs typeface="Times New Roman" pitchFamily="18" charset="0"/>
            </a:endParaRPr>
          </a:p>
          <a:p>
            <a:pPr algn="just">
              <a:buClr>
                <a:srgbClr val="0B5ED7"/>
              </a:buClr>
              <a:buFont typeface="Arial" pitchFamily="34" charset="0"/>
              <a:buChar char="•"/>
            </a:pPr>
            <a:r>
              <a:rPr lang="en-IN" sz="2000" dirty="0">
                <a:latin typeface="Times New Roman" pitchFamily="18" charset="0"/>
                <a:cs typeface="Times New Roman" pitchFamily="18" charset="0"/>
              </a:rPr>
              <a:t>With reference to an arbitrary experiment, suppose the following results are obtained.</a:t>
            </a: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 xmlns:p14="http://schemas.microsoft.com/office/powerpoint/2010/main" val="687608364"/>
              </p:ext>
            </p:extLst>
          </p:nvPr>
        </p:nvGraphicFramePr>
        <p:xfrm>
          <a:off x="1008643" y="2560319"/>
          <a:ext cx="2352534" cy="3332480"/>
        </p:xfrm>
        <a:graphic>
          <a:graphicData uri="http://schemas.openxmlformats.org/drawingml/2006/table">
            <a:tbl>
              <a:tblPr firstRow="1" bandRow="1">
                <a:tableStyleId>{125E5076-3810-47DD-B79F-674D7AD40C01}</a:tableStyleId>
              </a:tblPr>
              <a:tblGrid>
                <a:gridCol w="895873"/>
                <a:gridCol w="1456661"/>
              </a:tblGrid>
              <a:tr h="241312">
                <a:tc>
                  <a:txBody>
                    <a:bodyPr/>
                    <a:lstStyle/>
                    <a:p>
                      <a:pPr algn="ctr"/>
                      <a:r>
                        <a:rPr lang="en-IN" dirty="0" smtClean="0"/>
                        <a:t>k</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SSE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62.8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12.3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4.4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IN" dirty="0" smtClean="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t>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a:spLocks noRot="1" noChangeAspect="1" noMove="1" noResize="1" noEditPoints="1" noAdjustHandles="1" noChangeArrowheads="1" noChangeShapeType="1" noTextEdit="1"/>
          </p:cNvSpPr>
          <p:nvPr/>
        </p:nvSpPr>
        <p:spPr>
          <a:xfrm>
            <a:off x="3476846" y="2420310"/>
            <a:ext cx="5326913" cy="3447098"/>
          </a:xfrm>
          <a:prstGeom prst="rect">
            <a:avLst/>
          </a:prstGeom>
          <a:blipFill rotWithShape="1">
            <a:blip r:embed="rId2"/>
            <a:stretch>
              <a:fillRect l="-915" t="-883" r="-1259"/>
            </a:stretch>
          </a:blipFill>
        </p:spPr>
        <p:txBody>
          <a:bodyPr/>
          <a:lstStyle/>
          <a:p>
            <a:r>
              <a:rPr lang="en-IN" dirty="0">
                <a:noFill/>
              </a:rPr>
              <a:t> </a:t>
            </a:r>
            <a:r>
              <a:rPr lang="en-IN" dirty="0" smtClean="0">
                <a:noFill/>
              </a:rPr>
              <a:t>                           </a:t>
            </a:r>
            <a:endParaRPr lang="en-IN" dirty="0">
              <a:noFill/>
            </a:endParaRPr>
          </a:p>
        </p:txBody>
      </p:sp>
    </p:spTree>
    <p:extLst>
      <p:ext uri="{BB962C8B-B14F-4D97-AF65-F5344CB8AC3E}">
        <p14:creationId xmlns="" xmlns:p14="http://schemas.microsoft.com/office/powerpoint/2010/main" val="4000532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Elbow Plot</a:t>
            </a:r>
            <a:endParaRPr lang="en-IN" b="1" dirty="0"/>
          </a:p>
        </p:txBody>
      </p:sp>
      <p:pic>
        <p:nvPicPr>
          <p:cNvPr id="4" name="Content Placeholder 3"/>
          <p:cNvPicPr>
            <a:picLocks noGrp="1" noChangeAspect="1"/>
          </p:cNvPicPr>
          <p:nvPr>
            <p:ph idx="1"/>
          </p:nvPr>
        </p:nvPicPr>
        <p:blipFill>
          <a:blip r:embed="rId2"/>
          <a:stretch>
            <a:fillRect/>
          </a:stretch>
        </p:blipFill>
        <p:spPr>
          <a:xfrm>
            <a:off x="309490" y="1955408"/>
            <a:ext cx="4839285" cy="3222748"/>
          </a:xfrm>
          <a:prstGeom prst="rect">
            <a:avLst/>
          </a:prstGeom>
        </p:spPr>
      </p:pic>
      <p:pic>
        <p:nvPicPr>
          <p:cNvPr id="5" name="Content Placeholder 3"/>
          <p:cNvPicPr>
            <a:picLocks noChangeAspect="1"/>
          </p:cNvPicPr>
          <p:nvPr/>
        </p:nvPicPr>
        <p:blipFill>
          <a:blip r:embed="rId3"/>
          <a:stretch>
            <a:fillRect/>
          </a:stretch>
        </p:blipFill>
        <p:spPr>
          <a:xfrm>
            <a:off x="6836897" y="1913207"/>
            <a:ext cx="4783017" cy="3222748"/>
          </a:xfrm>
          <a:prstGeom prst="rect">
            <a:avLst/>
          </a:prstGeom>
        </p:spPr>
      </p:pic>
    </p:spTree>
    <p:extLst>
      <p:ext uri="{BB962C8B-B14F-4D97-AF65-F5344CB8AC3E}">
        <p14:creationId xmlns="" xmlns:p14="http://schemas.microsoft.com/office/powerpoint/2010/main" val="3099603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Applications</a:t>
            </a:r>
            <a:endParaRPr lang="en-IN" b="1" dirty="0"/>
          </a:p>
        </p:txBody>
      </p:sp>
      <p:sp>
        <p:nvSpPr>
          <p:cNvPr id="3" name="Content Placeholder 2"/>
          <p:cNvSpPr>
            <a:spLocks noGrp="1"/>
          </p:cNvSpPr>
          <p:nvPr>
            <p:ph idx="1"/>
          </p:nvPr>
        </p:nvSpPr>
        <p:spPr>
          <a:xfrm>
            <a:off x="3123027" y="1867828"/>
            <a:ext cx="7358575" cy="2633834"/>
          </a:xfrm>
        </p:spPr>
        <p:txBody>
          <a:bodyPr/>
          <a:lstStyle/>
          <a:p>
            <a:r>
              <a:rPr lang="en-IN" dirty="0"/>
              <a:t>Document Classification</a:t>
            </a:r>
          </a:p>
          <a:p>
            <a:r>
              <a:rPr lang="en-IN" dirty="0"/>
              <a:t>Delivery Store Optimization</a:t>
            </a:r>
          </a:p>
          <a:p>
            <a:r>
              <a:rPr lang="en-IN" dirty="0"/>
              <a:t>Customer Segmentation</a:t>
            </a:r>
          </a:p>
          <a:p>
            <a:r>
              <a:rPr lang="en-IN" dirty="0"/>
              <a:t>Insurance Fraud Detection etc.</a:t>
            </a:r>
          </a:p>
          <a:p>
            <a:endParaRPr lang="en-IN" dirty="0"/>
          </a:p>
        </p:txBody>
      </p:sp>
    </p:spTree>
    <p:extLst>
      <p:ext uri="{BB962C8B-B14F-4D97-AF65-F5344CB8AC3E}">
        <p14:creationId xmlns="" xmlns:p14="http://schemas.microsoft.com/office/powerpoint/2010/main" val="408789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K-</a:t>
            </a:r>
            <a:r>
              <a:rPr lang="en-GB" b="1" dirty="0" err="1" smtClean="0"/>
              <a:t>medoids</a:t>
            </a:r>
            <a:r>
              <a:rPr lang="en-GB" b="1" dirty="0" smtClean="0"/>
              <a:t> Algorithm</a:t>
            </a:r>
            <a:endParaRPr lang="en-US" b="1" dirty="0"/>
          </a:p>
        </p:txBody>
      </p:sp>
      <p:sp>
        <p:nvSpPr>
          <p:cNvPr id="3" name="Content Placeholder 2"/>
          <p:cNvSpPr>
            <a:spLocks noGrp="1"/>
          </p:cNvSpPr>
          <p:nvPr>
            <p:ph idx="1"/>
          </p:nvPr>
        </p:nvSpPr>
        <p:spPr/>
        <p:txBody>
          <a:bodyPr/>
          <a:lstStyle/>
          <a:p>
            <a:pPr algn="just"/>
            <a:r>
              <a:rPr lang="en-IN" dirty="0" smtClean="0"/>
              <a:t>The </a:t>
            </a:r>
            <a:r>
              <a:rPr lang="en-IN" b="1" dirty="0" smtClean="0"/>
              <a:t>k-</a:t>
            </a:r>
            <a:r>
              <a:rPr lang="en-IN" b="1" dirty="0" err="1" smtClean="0"/>
              <a:t>medoids</a:t>
            </a:r>
            <a:r>
              <a:rPr lang="en-IN" b="1" dirty="0" smtClean="0"/>
              <a:t> algorithm</a:t>
            </a:r>
            <a:r>
              <a:rPr lang="en-IN" dirty="0" smtClean="0"/>
              <a:t> is a clustering approach related to k-means clustering for partitioning a data set into k groups or clusters. In k-</a:t>
            </a:r>
            <a:r>
              <a:rPr lang="en-IN" dirty="0" err="1" smtClean="0"/>
              <a:t>medoids</a:t>
            </a:r>
            <a:r>
              <a:rPr lang="en-IN" dirty="0" smtClean="0"/>
              <a:t> clustering, each cluster is represented by one of the data point in the cluster. These points are named cluster </a:t>
            </a:r>
            <a:r>
              <a:rPr lang="en-IN" dirty="0" err="1" smtClean="0"/>
              <a:t>medoids</a:t>
            </a:r>
            <a:r>
              <a:rPr lang="en-IN" dirty="0" smtClean="0"/>
              <a:t>. A </a:t>
            </a:r>
            <a:r>
              <a:rPr lang="en-IN" dirty="0" err="1" smtClean="0"/>
              <a:t>medoid</a:t>
            </a:r>
            <a:r>
              <a:rPr lang="en-IN" dirty="0" smtClean="0"/>
              <a:t> can be defined as the point in the cluster, whose dissimilarities with all the other points in the cluster is minimum.</a:t>
            </a:r>
            <a:endParaRPr lang="en-US" dirty="0" smtClean="0"/>
          </a:p>
          <a:p>
            <a:pPr algn="just"/>
            <a:r>
              <a:rPr lang="en-IN" dirty="0" smtClean="0"/>
              <a:t>The dissimilarity of the </a:t>
            </a:r>
            <a:r>
              <a:rPr lang="en-IN" dirty="0" err="1" smtClean="0"/>
              <a:t>medoid</a:t>
            </a:r>
            <a:r>
              <a:rPr lang="en-IN" dirty="0" smtClean="0"/>
              <a:t>(</a:t>
            </a:r>
            <a:r>
              <a:rPr lang="en-IN" dirty="0" err="1" smtClean="0"/>
              <a:t>Ci</a:t>
            </a:r>
            <a:r>
              <a:rPr lang="en-IN" dirty="0" smtClean="0"/>
              <a:t>) and object(Pi) is calculated by using E = |Pi - </a:t>
            </a:r>
            <a:r>
              <a:rPr lang="en-IN" dirty="0" err="1" smtClean="0"/>
              <a:t>Ci</a:t>
            </a:r>
            <a:r>
              <a:rPr lang="en-IN" dirty="0" smtClean="0"/>
              <a:t>|</a:t>
            </a:r>
            <a:endParaRPr lang="en-US" dirty="0" smtClean="0"/>
          </a:p>
          <a:p>
            <a:pPr algn="just"/>
            <a:r>
              <a:rPr lang="en-IN" dirty="0" smtClean="0"/>
              <a:t>The k-</a:t>
            </a:r>
            <a:r>
              <a:rPr lang="en-IN" dirty="0" err="1" smtClean="0"/>
              <a:t>medoids</a:t>
            </a:r>
            <a:r>
              <a:rPr lang="en-IN" dirty="0" smtClean="0"/>
              <a:t> algorithm requires the user to specify k, the number of clusters to be generated (like in k-means clustering).</a:t>
            </a:r>
            <a:endParaRPr lang="en-US" dirty="0" smtClean="0"/>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2025748" y="801858"/>
            <a:ext cx="8581292" cy="4923693"/>
          </a:xfrm>
          <a:prstGeom prst="rect">
            <a:avLst/>
          </a:prstGeom>
          <a:noFill/>
          <a:ln w="9525">
            <a:noFill/>
            <a:miter lim="800000"/>
            <a:headEnd/>
            <a:tailEnd/>
          </a:ln>
          <a:effectLst/>
        </p:spPr>
      </p:pic>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06" y="1642745"/>
            <a:ext cx="10515600" cy="4351338"/>
          </a:xfrm>
        </p:spPr>
        <p:txBody>
          <a:bodyPr>
            <a:normAutofit lnSpcReduction="10000"/>
          </a:bodyPr>
          <a:lstStyle/>
          <a:p>
            <a:r>
              <a:rPr lang="en-IN" b="1" dirty="0" smtClean="0"/>
              <a:t>Algorithm:</a:t>
            </a:r>
            <a:endParaRPr lang="en-US" dirty="0" smtClean="0"/>
          </a:p>
          <a:p>
            <a:r>
              <a:rPr lang="en-IN" i="1" dirty="0" smtClean="0"/>
              <a:t>1. Initialize: select k random points out of the n data points as the </a:t>
            </a:r>
            <a:r>
              <a:rPr lang="en-IN" i="1" dirty="0" err="1" smtClean="0"/>
              <a:t>medoids</a:t>
            </a:r>
            <a:r>
              <a:rPr lang="en-IN" i="1" dirty="0" smtClean="0"/>
              <a:t>.</a:t>
            </a:r>
            <a:br>
              <a:rPr lang="en-IN" i="1" dirty="0" smtClean="0"/>
            </a:br>
            <a:r>
              <a:rPr lang="en-IN" i="1" dirty="0" smtClean="0"/>
              <a:t>2. Associate each data point to the closest </a:t>
            </a:r>
            <a:r>
              <a:rPr lang="en-IN" i="1" dirty="0" err="1" smtClean="0"/>
              <a:t>medoid</a:t>
            </a:r>
            <a:r>
              <a:rPr lang="en-IN" i="1" dirty="0" smtClean="0"/>
              <a:t> by using any common distance metric methods.</a:t>
            </a:r>
            <a:br>
              <a:rPr lang="en-IN" i="1" dirty="0" smtClean="0"/>
            </a:br>
            <a:r>
              <a:rPr lang="en-IN" i="1" dirty="0" smtClean="0"/>
              <a:t>3. While the cost decreases:</a:t>
            </a:r>
            <a:br>
              <a:rPr lang="en-IN" i="1" dirty="0" smtClean="0"/>
            </a:br>
            <a:r>
              <a:rPr lang="en-IN" i="1" dirty="0" smtClean="0"/>
              <a:t>        For each </a:t>
            </a:r>
            <a:r>
              <a:rPr lang="en-IN" i="1" dirty="0" err="1" smtClean="0"/>
              <a:t>medoid</a:t>
            </a:r>
            <a:r>
              <a:rPr lang="en-IN" i="1" dirty="0" smtClean="0"/>
              <a:t> m, for each data o point which is not a </a:t>
            </a:r>
            <a:r>
              <a:rPr lang="en-IN" i="1" dirty="0" err="1" smtClean="0"/>
              <a:t>medoid</a:t>
            </a:r>
            <a:r>
              <a:rPr lang="en-IN" i="1" dirty="0" smtClean="0"/>
              <a:t>:</a:t>
            </a:r>
            <a:br>
              <a:rPr lang="en-IN" i="1" dirty="0" smtClean="0"/>
            </a:br>
            <a:r>
              <a:rPr lang="en-IN" i="1" dirty="0" smtClean="0"/>
              <a:t>                1. Swap m and o, associate each data point to the closest </a:t>
            </a:r>
            <a:r>
              <a:rPr lang="en-IN" i="1" dirty="0" err="1" smtClean="0"/>
              <a:t>medoid</a:t>
            </a:r>
            <a:r>
              <a:rPr lang="en-IN" i="1" dirty="0" smtClean="0"/>
              <a:t>, </a:t>
            </a:r>
            <a:r>
              <a:rPr lang="en-IN" i="1" dirty="0" err="1" smtClean="0"/>
              <a:t>recompute</a:t>
            </a:r>
            <a:r>
              <a:rPr lang="en-IN" i="1" dirty="0" smtClean="0"/>
              <a:t> the cost.</a:t>
            </a:r>
            <a:br>
              <a:rPr lang="en-IN" i="1" dirty="0" smtClean="0"/>
            </a:br>
            <a:r>
              <a:rPr lang="en-IN" i="1" dirty="0" smtClean="0"/>
              <a:t>                2. If the total cost is more than that in the previous step, undo the swap.</a:t>
            </a:r>
            <a:endParaRPr lang="en-US" dirty="0" smtClean="0"/>
          </a:p>
          <a:p>
            <a:endParaRPr lang="en-US" dirty="0"/>
          </a:p>
        </p:txBody>
      </p:sp>
      <p:sp>
        <p:nvSpPr>
          <p:cNvPr id="4" name="Title 1"/>
          <p:cNvSpPr>
            <a:spLocks noGrp="1"/>
          </p:cNvSpPr>
          <p:nvPr>
            <p:ph type="title"/>
          </p:nvPr>
        </p:nvSpPr>
        <p:spPr>
          <a:xfrm>
            <a:off x="838200" y="365125"/>
            <a:ext cx="10515600" cy="1325563"/>
          </a:xfrm>
        </p:spPr>
        <p:txBody>
          <a:bodyPr/>
          <a:lstStyle/>
          <a:p>
            <a:r>
              <a:rPr lang="en-GB" b="1" dirty="0" smtClean="0"/>
              <a:t>K-</a:t>
            </a:r>
            <a:r>
              <a:rPr lang="en-GB" b="1" dirty="0" err="1" smtClean="0"/>
              <a:t>medoids</a:t>
            </a:r>
            <a:r>
              <a:rPr lang="en-GB" b="1" dirty="0" smtClean="0"/>
              <a:t> Algorithm</a:t>
            </a:r>
            <a:endParaRPr lang="en-US"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 </a:t>
            </a:r>
            <a:r>
              <a:rPr lang="en-GB" dirty="0" err="1" smtClean="0"/>
              <a:t>medoids</a:t>
            </a:r>
            <a:r>
              <a:rPr lang="en-GB" dirty="0" smtClean="0"/>
              <a:t> Clustering</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500384" y="1533378"/>
            <a:ext cx="7994114" cy="4501661"/>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983545" y="928468"/>
            <a:ext cx="8778240" cy="492369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829994" y="492369"/>
            <a:ext cx="10705514" cy="572555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956603" y="548640"/>
            <a:ext cx="10353822" cy="558487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1055077" y="590843"/>
            <a:ext cx="10396025" cy="552860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b="1" dirty="0" smtClean="0"/>
              <a:t>Hierarchical Clustering</a:t>
            </a:r>
            <a:endParaRPr lang="en-US" b="1" dirty="0"/>
          </a:p>
        </p:txBody>
      </p:sp>
      <p:sp>
        <p:nvSpPr>
          <p:cNvPr id="3073" name="Rectangle 1"/>
          <p:cNvSpPr>
            <a:spLocks noChangeArrowheads="1"/>
          </p:cNvSpPr>
          <p:nvPr/>
        </p:nvSpPr>
        <p:spPr bwMode="auto">
          <a:xfrm>
            <a:off x="1069145" y="984605"/>
            <a:ext cx="10058400" cy="5565618"/>
          </a:xfrm>
          <a:prstGeom prst="rect">
            <a:avLst/>
          </a:prstGeom>
          <a:noFill/>
          <a:ln w="9525">
            <a:noFill/>
            <a:miter lim="800000"/>
            <a:headEnd/>
            <a:tailEnd/>
          </a:ln>
          <a:effectLst/>
        </p:spPr>
        <p:txBody>
          <a:bodyPr vert="horz" wrap="square" lIns="91440" tIns="25392" rIns="9144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Hierarchical Methods</a:t>
            </a:r>
            <a:endParaRPr kumimoji="0" lang="en-US" sz="2000" b="0" i="0" u="none" strike="noStrike" cap="none" normalizeH="0" baseline="0" dirty="0" smtClean="0">
              <a:ln>
                <a:noFill/>
              </a:ln>
              <a:solidFill>
                <a:srgbClr val="1F4D78"/>
              </a:solidFill>
              <a:effectLst/>
              <a:latin typeface="Calibri Light"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This method creates a hierarchical decomposition of the given set of data objects. We can classify hierarchical methods on the basis of how the hierarchical decomposition is formed. There are two approaches here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Agglomerative Approach</a:t>
            </a:r>
            <a:endParaRPr kumimoji="0" lang="en-US" sz="20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Divisive Approach</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Agglomerative Approach</a:t>
            </a:r>
            <a:endParaRPr kumimoji="0" lang="en-US" sz="2000" b="0" i="0" u="none" strike="noStrike" cap="none" normalizeH="0" baseline="0" dirty="0" smtClean="0">
              <a:ln>
                <a:noFill/>
              </a:ln>
              <a:solidFill>
                <a:srgbClr val="1F4D78"/>
              </a:solidFill>
              <a:effectLst/>
              <a:latin typeface="Calibri Light"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This approach is also known as the bottom-up approach. In this, we start with each object forming a separate group. It keeps on merging the objects or groups that are close to one another. It keep on doing so until all of the groups are merged into one or until the termination condition holds.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1F4D78"/>
              </a:solidFill>
              <a:effectLst/>
              <a:latin typeface="Calibri Light"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Divisive Approach</a:t>
            </a:r>
            <a:endParaRPr kumimoji="0" lang="en-US" sz="2000" b="0" i="0" u="none" strike="noStrike" cap="none" normalizeH="0" baseline="0" dirty="0" smtClean="0">
              <a:ln>
                <a:noFill/>
              </a:ln>
              <a:solidFill>
                <a:srgbClr val="1F4D78"/>
              </a:solidFill>
              <a:effectLst/>
              <a:latin typeface="Calibri Light"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This approach is also known as the top-down approach. In this, we start with all of the objects in the same cluster. In the continuous iteration, a cluster is split up into smaller clusters. It is down until each object in one cluster or the termination condition holds. This method is rigid, i.e., once a merging or splitting is done, it can never be undone.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5538" name="Picture 2"/>
          <p:cNvPicPr>
            <a:picLocks noGrp="1" noChangeAspect="1" noChangeArrowheads="1"/>
          </p:cNvPicPr>
          <p:nvPr>
            <p:ph idx="1"/>
          </p:nvPr>
        </p:nvPicPr>
        <p:blipFill>
          <a:blip r:embed="rId2"/>
          <a:srcRect/>
          <a:stretch>
            <a:fillRect/>
          </a:stretch>
        </p:blipFill>
        <p:spPr bwMode="auto">
          <a:xfrm>
            <a:off x="2424112" y="2443956"/>
            <a:ext cx="7343775" cy="311467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GB" dirty="0" smtClean="0"/>
              <a:t>The agglomerative hierarchical clustering algorithm is a popular example of HCA. To group the datasets into clusters, it follows the </a:t>
            </a:r>
            <a:r>
              <a:rPr lang="en-GB" b="1" dirty="0" smtClean="0"/>
              <a:t>bottom-up approach</a:t>
            </a:r>
            <a:r>
              <a:rPr lang="en-GB" dirty="0" smtClean="0"/>
              <a:t>. It means, this algorithm considers each dataset as a single cluster at the beginning, and then start combining the closest pair of clusters together. It does this until all the clusters are merged into a single cluster that contains all the datasets.</a:t>
            </a:r>
          </a:p>
          <a:p>
            <a:pPr algn="just"/>
            <a:r>
              <a:rPr lang="en-GB" dirty="0" smtClean="0"/>
              <a:t>This hierarchy of clusters is represented in the form of the </a:t>
            </a:r>
            <a:r>
              <a:rPr lang="en-GB" dirty="0" err="1" smtClean="0"/>
              <a:t>dendrogram</a:t>
            </a:r>
            <a:r>
              <a:rPr lang="en-GB" dirty="0" smtClean="0"/>
              <a:t>.</a:t>
            </a:r>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067951" y="745588"/>
            <a:ext cx="8778239" cy="5289452"/>
          </a:xfrm>
          <a:prstGeom prst="rect">
            <a:avLst/>
          </a:prstGeom>
          <a:noFill/>
          <a:ln w="9525">
            <a:noFill/>
            <a:miter lim="800000"/>
            <a:headEnd/>
            <a:tailEnd/>
          </a:ln>
          <a:effectLst/>
        </p:spPr>
      </p:pic>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2"/>
          <a:srcRect/>
          <a:stretch>
            <a:fillRect/>
          </a:stretch>
        </p:blipFill>
        <p:spPr bwMode="auto">
          <a:xfrm>
            <a:off x="418367" y="1861699"/>
            <a:ext cx="4743450" cy="3190875"/>
          </a:xfrm>
          <a:prstGeom prst="rect">
            <a:avLst/>
          </a:prstGeom>
          <a:noFill/>
          <a:ln w="9525">
            <a:noFill/>
            <a:miter lim="800000"/>
            <a:headEnd/>
            <a:tailEnd/>
          </a:ln>
          <a:effectLst/>
        </p:spPr>
      </p:pic>
      <p:pic>
        <p:nvPicPr>
          <p:cNvPr id="64516" name="Picture 4"/>
          <p:cNvPicPr>
            <a:picLocks noChangeAspect="1" noChangeArrowheads="1"/>
          </p:cNvPicPr>
          <p:nvPr/>
        </p:nvPicPr>
        <p:blipFill>
          <a:blip r:embed="rId3"/>
          <a:srcRect/>
          <a:stretch>
            <a:fillRect/>
          </a:stretch>
        </p:blipFill>
        <p:spPr bwMode="auto">
          <a:xfrm>
            <a:off x="6103547" y="1778391"/>
            <a:ext cx="5724525" cy="30480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6562" name="Picture 2"/>
          <p:cNvPicPr>
            <a:picLocks noGrp="1" noChangeAspect="1" noChangeArrowheads="1"/>
          </p:cNvPicPr>
          <p:nvPr>
            <p:ph idx="1"/>
          </p:nvPr>
        </p:nvPicPr>
        <p:blipFill>
          <a:blip r:embed="rId2"/>
          <a:srcRect/>
          <a:stretch>
            <a:fillRect/>
          </a:stretch>
        </p:blipFill>
        <p:spPr bwMode="auto">
          <a:xfrm>
            <a:off x="730201" y="1592128"/>
            <a:ext cx="5048250" cy="2905125"/>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a:srcRect/>
          <a:stretch>
            <a:fillRect/>
          </a:stretch>
        </p:blipFill>
        <p:spPr bwMode="auto">
          <a:xfrm>
            <a:off x="6534736" y="1685120"/>
            <a:ext cx="5143500" cy="29813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7586" name="Picture 2"/>
          <p:cNvPicPr>
            <a:picLocks noGrp="1" noChangeAspect="1" noChangeArrowheads="1"/>
          </p:cNvPicPr>
          <p:nvPr>
            <p:ph idx="1"/>
          </p:nvPr>
        </p:nvPicPr>
        <p:blipFill>
          <a:blip r:embed="rId2"/>
          <a:srcRect/>
          <a:stretch>
            <a:fillRect/>
          </a:stretch>
        </p:blipFill>
        <p:spPr bwMode="auto">
          <a:xfrm>
            <a:off x="434779" y="1738227"/>
            <a:ext cx="5048250" cy="2809875"/>
          </a:xfrm>
          <a:prstGeom prst="rect">
            <a:avLst/>
          </a:prstGeom>
          <a:noFill/>
          <a:ln w="9525">
            <a:noFill/>
            <a:miter lim="800000"/>
            <a:headEnd/>
            <a:tailEnd/>
          </a:ln>
          <a:effectLst/>
        </p:spPr>
      </p:pic>
      <p:pic>
        <p:nvPicPr>
          <p:cNvPr id="67587" name="Picture 3"/>
          <p:cNvPicPr>
            <a:picLocks noChangeAspect="1" noChangeArrowheads="1"/>
          </p:cNvPicPr>
          <p:nvPr/>
        </p:nvPicPr>
        <p:blipFill>
          <a:blip r:embed="rId3"/>
          <a:srcRect/>
          <a:stretch>
            <a:fillRect/>
          </a:stretch>
        </p:blipFill>
        <p:spPr bwMode="auto">
          <a:xfrm>
            <a:off x="6464618" y="2102827"/>
            <a:ext cx="5114925" cy="29337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8610" name="Picture 2"/>
          <p:cNvPicPr>
            <a:picLocks noGrp="1" noChangeAspect="1" noChangeArrowheads="1"/>
          </p:cNvPicPr>
          <p:nvPr>
            <p:ph idx="1"/>
          </p:nvPr>
        </p:nvPicPr>
        <p:blipFill>
          <a:blip r:embed="rId2"/>
          <a:srcRect/>
          <a:stretch>
            <a:fillRect/>
          </a:stretch>
        </p:blipFill>
        <p:spPr bwMode="auto">
          <a:xfrm>
            <a:off x="368544" y="1747752"/>
            <a:ext cx="5124450" cy="2790825"/>
          </a:xfrm>
          <a:prstGeom prst="rect">
            <a:avLst/>
          </a:prstGeom>
          <a:noFill/>
          <a:ln w="9525">
            <a:noFill/>
            <a:miter lim="800000"/>
            <a:headEnd/>
            <a:tailEnd/>
          </a:ln>
          <a:effectLst/>
        </p:spPr>
      </p:pic>
      <p:pic>
        <p:nvPicPr>
          <p:cNvPr id="68611" name="Picture 3"/>
          <p:cNvPicPr>
            <a:picLocks noChangeAspect="1" noChangeArrowheads="1"/>
          </p:cNvPicPr>
          <p:nvPr/>
        </p:nvPicPr>
        <p:blipFill>
          <a:blip r:embed="rId3"/>
          <a:srcRect/>
          <a:stretch>
            <a:fillRect/>
          </a:stretch>
        </p:blipFill>
        <p:spPr bwMode="auto">
          <a:xfrm>
            <a:off x="5134928" y="1355408"/>
            <a:ext cx="6677025" cy="3781425"/>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9634" name="Picture 2"/>
          <p:cNvPicPr>
            <a:picLocks noGrp="1" noChangeAspect="1" noChangeArrowheads="1"/>
          </p:cNvPicPr>
          <p:nvPr>
            <p:ph idx="1"/>
          </p:nvPr>
        </p:nvPicPr>
        <p:blipFill>
          <a:blip r:embed="rId2"/>
          <a:srcRect/>
          <a:stretch>
            <a:fillRect/>
          </a:stretch>
        </p:blipFill>
        <p:spPr bwMode="auto">
          <a:xfrm>
            <a:off x="0" y="1431009"/>
            <a:ext cx="6819900" cy="3733800"/>
          </a:xfrm>
          <a:prstGeom prst="rect">
            <a:avLst/>
          </a:prstGeom>
          <a:noFill/>
          <a:ln w="9525">
            <a:noFill/>
            <a:miter lim="800000"/>
            <a:headEnd/>
            <a:tailEnd/>
          </a:ln>
          <a:effectLst/>
        </p:spPr>
      </p:pic>
      <p:pic>
        <p:nvPicPr>
          <p:cNvPr id="69635" name="Picture 3"/>
          <p:cNvPicPr>
            <a:picLocks noChangeAspect="1" noChangeArrowheads="1"/>
          </p:cNvPicPr>
          <p:nvPr/>
        </p:nvPicPr>
        <p:blipFill>
          <a:blip r:embed="rId3"/>
          <a:srcRect/>
          <a:stretch>
            <a:fillRect/>
          </a:stretch>
        </p:blipFill>
        <p:spPr bwMode="auto">
          <a:xfrm>
            <a:off x="6752492" y="1332695"/>
            <a:ext cx="5631034" cy="368617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682" name="Picture 2"/>
          <p:cNvPicPr>
            <a:picLocks noGrp="1" noChangeAspect="1" noChangeArrowheads="1"/>
          </p:cNvPicPr>
          <p:nvPr>
            <p:ph idx="1"/>
          </p:nvPr>
        </p:nvPicPr>
        <p:blipFill>
          <a:blip r:embed="rId2"/>
          <a:srcRect/>
          <a:stretch>
            <a:fillRect/>
          </a:stretch>
        </p:blipFill>
        <p:spPr bwMode="auto">
          <a:xfrm>
            <a:off x="860693" y="1532707"/>
            <a:ext cx="6981825" cy="3924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0658" name="Picture 2"/>
          <p:cNvPicPr>
            <a:picLocks noGrp="1" noChangeAspect="1" noChangeArrowheads="1"/>
          </p:cNvPicPr>
          <p:nvPr>
            <p:ph idx="1"/>
          </p:nvPr>
        </p:nvPicPr>
        <p:blipFill>
          <a:blip r:embed="rId2"/>
          <a:srcRect/>
          <a:stretch>
            <a:fillRect/>
          </a:stretch>
        </p:blipFill>
        <p:spPr bwMode="auto">
          <a:xfrm>
            <a:off x="410527" y="1713462"/>
            <a:ext cx="6981825" cy="359092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2066925" y="2048669"/>
            <a:ext cx="8058150" cy="39052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2066925" y="2048669"/>
            <a:ext cx="8058150" cy="39052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125415"/>
          </a:xfrm>
        </p:spPr>
        <p:txBody>
          <a:bodyPr>
            <a:normAutofit fontScale="90000"/>
          </a:bodyPr>
          <a:lstStyle/>
          <a:p>
            <a:pPr lvl="0"/>
            <a:r>
              <a:rPr lang="en-US" b="1" dirty="0" smtClean="0">
                <a:solidFill>
                  <a:srgbClr val="000000"/>
                </a:solidFill>
                <a:latin typeface="Arial" pitchFamily="34" charset="0"/>
                <a:ea typeface="Times New Roman" pitchFamily="18" charset="0"/>
                <a:cs typeface="Arial" pitchFamily="34" charset="0"/>
              </a:rPr>
              <a:t>Agglomerative Approach</a:t>
            </a:r>
            <a:r>
              <a:rPr lang="en-US" dirty="0" smtClean="0">
                <a:solidFill>
                  <a:srgbClr val="1F4D78"/>
                </a:solidFill>
                <a:latin typeface="Calibri Light" pitchFamily="34" charset="0"/>
                <a:ea typeface="Times New Roman" pitchFamily="18" charset="0"/>
                <a:cs typeface="Times New Roman" pitchFamily="18" charset="0"/>
              </a:rPr>
              <a:t/>
            </a:r>
            <a:br>
              <a:rPr lang="en-US" dirty="0" smtClean="0">
                <a:solidFill>
                  <a:srgbClr val="1F4D78"/>
                </a:solidFill>
                <a:latin typeface="Calibri Light" pitchFamily="34" charset="0"/>
                <a:ea typeface="Times New Roman" pitchFamily="18" charset="0"/>
                <a:cs typeface="Times New Roman" pitchFamily="18" charset="0"/>
              </a:rPr>
            </a:br>
            <a:endParaRPr lang="en-US" dirty="0"/>
          </a:p>
        </p:txBody>
      </p:sp>
      <p:sp>
        <p:nvSpPr>
          <p:cNvPr id="1025" name="Rectangle 1"/>
          <p:cNvSpPr>
            <a:spLocks noChangeArrowheads="1"/>
          </p:cNvSpPr>
          <p:nvPr/>
        </p:nvSpPr>
        <p:spPr bwMode="auto">
          <a:xfrm>
            <a:off x="1294227" y="900333"/>
            <a:ext cx="9903655"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Agglomerative Clustering is a bottom-up approach, initially, each data point is a cluster of its own, further pairs of clusters are merged as one moves up the hierarchy.</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Steps of Agglomerative Clustering:</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Initially, all the data-points are a cluster of its own.</a:t>
            </a:r>
            <a:endParaRPr kumimoji="0" lang="en-US"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Take two nearest clusters and join them to form one single cluster.</a:t>
            </a:r>
            <a:endParaRPr kumimoji="0" lang="en-US"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Proceed recursively step 2 until you obtain the desired number of clusters.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323557" y="2982351"/>
            <a:ext cx="5233181"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Example 1:</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Let</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 say we have six data points</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 </a:t>
            </a: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 B, C, D, E, F</a:t>
            </a:r>
            <a:r>
              <a:rPr kumimoji="0" lang="en-US" sz="1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descr="Diagram&#10;&#10;Description automatically generated"/>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43783" y="3165230"/>
            <a:ext cx="5731510" cy="33015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688123" y="998806"/>
            <a:ext cx="8975188" cy="4839285"/>
          </a:xfrm>
          <a:prstGeom prst="rect">
            <a:avLst/>
          </a:prstGeom>
          <a:noFill/>
          <a:ln w="9525">
            <a:noFill/>
            <a:miter lim="800000"/>
            <a:headEnd/>
            <a:tailEnd/>
          </a:ln>
          <a:effectLst/>
        </p:spPr>
      </p:pic>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ChangeArrowheads="1"/>
          </p:cNvSpPr>
          <p:nvPr/>
        </p:nvSpPr>
        <p:spPr bwMode="auto">
          <a:xfrm>
            <a:off x="2046515" y="943428"/>
            <a:ext cx="9187542"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Step-1:</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Consider each alphabet as a single cluster and calculate the distance of one cluster from all the other clusters.</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Step-2:</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In the second step comparable clusters are merged together to form a single cluster. Let</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 say cluster (B) and cluster (C) are very similar to each other therefore we merge them in the second step similarly with cluster (D) and (E) and at last, we get the clusters</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 (BC), (DE), (F)]</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Step-3:</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We recalculate the proximity according to the algorithm and merge the two nearest clusters([(DE), (F)]) together to form new clusters as [(A), (BC), (DEF)]</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Step-4:</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Repeating the same process; The clusters DEF and BC are comparable and merged together to form a new cluster. We</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re now left with clusters [(A), (BCDEF)].</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Char char="•"/>
              <a:tabLst>
                <a:tab pos="457200" algn="l"/>
              </a:tabLst>
            </a:pP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Step-5:</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r>
            <a:b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last the two remaining clusters are merged together to form a single cluster [(ABCDEF)].</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082"/>
            <a:ext cx="10515600" cy="703385"/>
          </a:xfrm>
        </p:spPr>
        <p:txBody>
          <a:bodyPr>
            <a:normAutofit fontScale="90000"/>
          </a:bodyPr>
          <a:lstStyle/>
          <a:p>
            <a:r>
              <a:rPr lang="en-IN" b="1" dirty="0" smtClean="0"/>
              <a:t>Divisive Clustering:</a:t>
            </a:r>
            <a:r>
              <a:rPr lang="en-US" b="1" dirty="0" smtClean="0"/>
              <a:t/>
            </a:r>
            <a:br>
              <a:rPr lang="en-US" b="1" dirty="0" smtClean="0"/>
            </a:br>
            <a:endParaRPr lang="en-US" dirty="0"/>
          </a:p>
        </p:txBody>
      </p:sp>
      <p:sp>
        <p:nvSpPr>
          <p:cNvPr id="2049" name="Rectangle 1"/>
          <p:cNvSpPr>
            <a:spLocks noChangeArrowheads="1"/>
          </p:cNvSpPr>
          <p:nvPr/>
        </p:nvSpPr>
        <p:spPr bwMode="auto">
          <a:xfrm>
            <a:off x="1247335" y="932040"/>
            <a:ext cx="9584787"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Georgia" pitchFamily="18" charset="0"/>
                <a:ea typeface="Times New Roman" pitchFamily="18" charset="0"/>
                <a:cs typeface="Arial" pitchFamily="34" charset="0"/>
              </a:rPr>
              <a:t>The divisive clustering algorithm is a top-down clustering approach, initially, all the points in the dataset belong to one cluster and split is performed recursively as one moves down the hierarchy.</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2050" name="Rectangle 2"/>
          <p:cNvSpPr>
            <a:spLocks noChangeArrowheads="1"/>
          </p:cNvSpPr>
          <p:nvPr/>
        </p:nvSpPr>
        <p:spPr bwMode="auto">
          <a:xfrm>
            <a:off x="1716258" y="1885071"/>
            <a:ext cx="8412480" cy="1249297"/>
          </a:xfrm>
          <a:prstGeom prst="rect">
            <a:avLst/>
          </a:prstGeom>
          <a:solidFill>
            <a:srgbClr val="FFFFFF"/>
          </a:solidFill>
          <a:ln w="9525">
            <a:noFill/>
            <a:miter lim="800000"/>
            <a:headEnd/>
            <a:tailEnd/>
          </a:ln>
          <a:effectLst/>
        </p:spPr>
        <p:txBody>
          <a:bodyPr vert="horz" wrap="square" lIns="91440" tIns="261855"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1600" b="1" i="0" u="none" strike="noStrike" cap="none" normalizeH="0" baseline="0" dirty="0" smtClean="0">
                <a:ln>
                  <a:noFill/>
                </a:ln>
                <a:solidFill>
                  <a:srgbClr val="000000"/>
                </a:solidFill>
                <a:effectLst/>
                <a:latin typeface="Helvetica"/>
                <a:ea typeface="Times New Roman" pitchFamily="18" charset="0"/>
                <a:cs typeface="Times New Roman" pitchFamily="18" charset="0"/>
              </a:rPr>
              <a:t>Steps of Divisive Clustering:</a:t>
            </a:r>
            <a:endParaRPr kumimoji="0" lang="en-US" sz="1300" b="0" i="0" u="none" strike="noStrike" cap="none" normalizeH="0" baseline="0" dirty="0" smtClean="0">
              <a:ln>
                <a:noFill/>
              </a:ln>
              <a:solidFill>
                <a:srgbClr val="2E74B5"/>
              </a:solidFill>
              <a:effectLst/>
              <a:latin typeface="Calibri Light"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smtClean="0">
                <a:ln>
                  <a:noFill/>
                </a:ln>
                <a:solidFill>
                  <a:srgbClr val="000000"/>
                </a:solidFill>
                <a:effectLst/>
                <a:latin typeface="Georgia" pitchFamily="18" charset="0"/>
                <a:ea typeface="Times New Roman" pitchFamily="18" charset="0"/>
                <a:cs typeface="Segoe UI" pitchFamily="34" charset="0"/>
              </a:rPr>
              <a:t>Initially, all points in the dataset belong to one single cluster.</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smtClean="0">
                <a:ln>
                  <a:noFill/>
                </a:ln>
                <a:solidFill>
                  <a:srgbClr val="000000"/>
                </a:solidFill>
                <a:effectLst/>
                <a:latin typeface="Georgia" pitchFamily="18" charset="0"/>
                <a:ea typeface="Times New Roman" pitchFamily="18" charset="0"/>
                <a:cs typeface="Segoe UI" pitchFamily="34" charset="0"/>
              </a:rPr>
              <a:t>Partition the cluster into two least similar cluster</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1600" b="0" i="0" u="none" strike="noStrike" cap="none" normalizeH="0" baseline="0" dirty="0" smtClean="0">
                <a:ln>
                  <a:noFill/>
                </a:ln>
                <a:solidFill>
                  <a:srgbClr val="000000"/>
                </a:solidFill>
                <a:effectLst/>
                <a:latin typeface="Georgia" pitchFamily="18" charset="0"/>
                <a:ea typeface="Times New Roman" pitchFamily="18" charset="0"/>
                <a:cs typeface="Segoe UI" pitchFamily="34" charset="0"/>
              </a:rPr>
              <a:t>Proceed recursively to form new clusters until the desired number of clusters is obtained.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1133006" y="3301665"/>
            <a:ext cx="9783523"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Arial" pitchFamily="34" charset="0"/>
                <a:ea typeface="Calibri" pitchFamily="34" charset="0"/>
                <a:cs typeface="Arial" pitchFamily="34" charset="0"/>
              </a:rPr>
              <a:t>Example </a:t>
            </a:r>
            <a:r>
              <a:rPr kumimoji="0" lang="en-US" b="0" i="0" u="none" strike="noStrike" cap="none" normalizeH="0" baseline="0" dirty="0" smtClean="0">
                <a:ln>
                  <a:noFill/>
                </a:ln>
                <a:solidFill>
                  <a:srgbClr val="000000"/>
                </a:solidFill>
                <a:effectLst/>
                <a:latin typeface="Arial" pitchFamily="34" charset="0"/>
                <a:ea typeface="Calibri" pitchFamily="34" charset="0"/>
                <a:cs typeface="Arial" pitchFamily="34" charset="0"/>
              </a:rPr>
              <a:t>1:</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We can say that the Divisive Hierarchical clustering is precisely the</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 </a:t>
            </a:r>
            <a:r>
              <a:rPr kumimoji="0" lang="en-US"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opposite</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 </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of the Agglomerative Hierarchical clustering. In Divisive Hierarchical clustering, we take into account all of the data points as a single cluster and in every iteration, we separate the data points from the clusters which aren</a:t>
            </a:r>
            <a:r>
              <a:rPr kumimoji="0" lang="en-US" b="0" i="0" u="none" strike="noStrike" cap="none" normalizeH="0" baseline="0" dirty="0" smtClean="0">
                <a:ln>
                  <a:noFill/>
                </a:ln>
                <a:solidFill>
                  <a:srgbClr val="000000"/>
                </a:solidFill>
                <a:effectLst/>
                <a:latin typeface="Calibri"/>
                <a:ea typeface="Times New Roman" pitchFamily="18" charset="0"/>
                <a:cs typeface="Arial" pitchFamily="34" charset="0"/>
              </a:rPr>
              <a:t>’</a:t>
            </a:r>
            <a:r>
              <a:rPr kumimoji="0" lang="en-US"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 comparable. In the end, we are left with N clusters.</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p:cNvPicPr>
            <a:picLocks noGrp="1"/>
          </p:cNvPicPr>
          <p:nvPr>
            <p:ph idx="1"/>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046925" y="658007"/>
            <a:ext cx="6379504" cy="4351338"/>
          </a:xfrm>
          <a:prstGeom prst="rect">
            <a:avLst/>
          </a:prstGeom>
          <a:noFill/>
          <a:ln>
            <a:noFill/>
          </a:ln>
        </p:spPr>
      </p:pic>
      <p:sp>
        <p:nvSpPr>
          <p:cNvPr id="63489" name="Rectangle 1"/>
          <p:cNvSpPr>
            <a:spLocks noChangeArrowheads="1"/>
          </p:cNvSpPr>
          <p:nvPr/>
        </p:nvSpPr>
        <p:spPr bwMode="auto">
          <a:xfrm>
            <a:off x="2715064" y="5247249"/>
            <a:ext cx="5472332"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Figure </a:t>
            </a:r>
            <a:r>
              <a:rPr kumimoji="0" lang="en-US" sz="1300" b="1" i="0" u="none" strike="noStrike" cap="none" normalizeH="0" baseline="0" dirty="0" smtClean="0">
                <a:ln>
                  <a:noFill/>
                </a:ln>
                <a:solidFill>
                  <a:srgbClr val="000000"/>
                </a:solidFill>
                <a:effectLst/>
                <a:latin typeface="Calibri"/>
                <a:ea typeface="Times New Roman" pitchFamily="18" charset="0"/>
                <a:cs typeface="Arial" pitchFamily="34" charset="0"/>
              </a:rPr>
              <a:t>–</a:t>
            </a:r>
            <a:r>
              <a:rPr kumimoji="0" lang="en-US" sz="1300" b="0" i="0" u="none" strike="noStrike" cap="none" normalizeH="0" baseline="0" dirty="0" smtClean="0">
                <a:ln>
                  <a:noFill/>
                </a:ln>
                <a:solidFill>
                  <a:srgbClr val="000000"/>
                </a:solidFill>
                <a:effectLst/>
                <a:latin typeface="Calibri"/>
                <a:ea typeface="Times New Roman" pitchFamily="18" charset="0"/>
                <a:cs typeface="Arial" pitchFamily="34" charset="0"/>
              </a:rPr>
              <a:t> </a:t>
            </a:r>
            <a:r>
              <a:rPr kumimoji="0" lang="en-US" sz="13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Divisive Hierarchical clustering</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631853" y="886265"/>
            <a:ext cx="9580098" cy="5584873"/>
          </a:xfrm>
          <a:prstGeom prst="rect">
            <a:avLst/>
          </a:prstGeom>
          <a:noFill/>
          <a:ln w="9525">
            <a:noFill/>
            <a:miter lim="800000"/>
            <a:headEnd/>
            <a:tailEnd/>
          </a:ln>
          <a:effectLst/>
        </p:spPr>
      </p:pic>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203938" y="1433732"/>
            <a:ext cx="8534400" cy="4876800"/>
          </a:xfrm>
          <a:prstGeom prst="rect">
            <a:avLst/>
          </a:prstGeom>
          <a:noFill/>
          <a:ln/>
        </p:spPr>
        <p:txBody>
          <a:bodyPr vert="horz" lIns="92075" tIns="46038" rIns="92075" bIns="46038" rtlCol="0">
            <a:normAutofit/>
          </a:bodyPr>
          <a:lstStyle/>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Partitioning approach</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Construct various partitions and then evaluate them by some criterion, e.g., minimizing the sum of square errors</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k-means, k-</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medoids</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CLARANS</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Hierarchical approach</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Create a hierarchical decomposition of the set of data (or objects) using some criterion</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Diana, Agnes, BIRCH, ROCK, CAMELEON</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Density-based approach</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Based on connectivity and density functions</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DBSACN, OPTICS,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DenClue</a:t>
            </a: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880380" y="1210994"/>
            <a:ext cx="8740727" cy="5257800"/>
          </a:xfrm>
          <a:prstGeom prst="rect">
            <a:avLst/>
          </a:prstGeom>
          <a:noFill/>
          <a:ln/>
        </p:spPr>
        <p:txBody>
          <a:bodyPr vert="horz" lIns="92075" tIns="46038" rIns="92075" bIns="46038" rtlCol="0">
            <a:normAutofit fontScale="92500" lnSpcReduction="10000"/>
          </a:bodyPr>
          <a:lstStyle/>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Grid-based approach</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based on a multiple-level granularity structure</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STING,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WaveCluster</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CLIQUE</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Model-based</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 model is hypothesized for each of the clusters and tries to find the best fit of that model to each other</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a:t>
            </a:r>
            <a:r>
              <a:rPr kumimoji="0" lang="en-US" sz="18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EM, SOM, COBWEB</a:t>
            </a: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Frequent pattern-based:</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Based on the analysis of frequent patterns</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pCluster</a:t>
            </a: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tabLst/>
              <a:defRPr/>
            </a:pPr>
            <a:r>
              <a:rPr kumimoji="0" lang="en-US" sz="1800" b="0" i="0" u="sng" strike="noStrike" kern="1200" cap="none" spc="0" normalizeH="0" baseline="0" noProof="0" dirty="0" smtClean="0">
                <a:ln>
                  <a:noFill/>
                </a:ln>
                <a:solidFill>
                  <a:schemeClr val="tx1"/>
                </a:solidFill>
                <a:effectLst/>
                <a:uLnTx/>
                <a:uFillTx/>
                <a:latin typeface="+mn-lt"/>
                <a:ea typeface="+mn-ea"/>
                <a:cs typeface="+mn-cs"/>
              </a:rPr>
              <a:t>User-guided or constraint-based</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Clustering by considering user-specified or application-specific constraints</a:t>
            </a:r>
          </a:p>
          <a:p>
            <a:pPr marL="685800" marR="0" lvl="1"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Typical methods: COD (obstacles), constrained clustering</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225083" y="211015"/>
            <a:ext cx="5258684" cy="769441"/>
          </a:xfrm>
          <a:prstGeom prst="rect">
            <a:avLst/>
          </a:prstGeom>
          <a:noFill/>
        </p:spPr>
        <p:txBody>
          <a:bodyPr wrap="none" rtlCol="0">
            <a:spAutoFit/>
          </a:bodyPr>
          <a:lstStyle/>
          <a:p>
            <a:r>
              <a:rPr lang="en-GB" sz="4400" b="1" dirty="0" smtClean="0"/>
              <a:t>Clustering Techniques</a:t>
            </a:r>
            <a:endParaRPr lang="en-US" sz="44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1627</Words>
  <Application>Microsoft Office PowerPoint</Application>
  <PresentationFormat>Custom</PresentationFormat>
  <Paragraphs>393</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K-Means Clustering FAI-UNIT-V</vt:lpstr>
      <vt:lpstr>Slide 2</vt:lpstr>
      <vt:lpstr>Slide 3</vt:lpstr>
      <vt:lpstr>Slide 4</vt:lpstr>
      <vt:lpstr>Slide 5</vt:lpstr>
      <vt:lpstr>Slide 6</vt:lpstr>
      <vt:lpstr>Slide 7</vt:lpstr>
      <vt:lpstr>Slide 8</vt:lpstr>
      <vt:lpstr>Slide 9</vt:lpstr>
      <vt:lpstr>Calculation of Distances</vt:lpstr>
      <vt:lpstr>Slide 11</vt:lpstr>
      <vt:lpstr>K- means Clustering</vt:lpstr>
      <vt:lpstr>K-Means Clustering</vt:lpstr>
      <vt:lpstr>K-Means Clustering</vt:lpstr>
      <vt:lpstr>Slide 15</vt:lpstr>
      <vt:lpstr>Slide 16</vt:lpstr>
      <vt:lpstr>k-Means Algorithm</vt:lpstr>
      <vt:lpstr> transforming numerical features</vt:lpstr>
      <vt:lpstr>Example 1:</vt:lpstr>
      <vt:lpstr>Slide 20</vt:lpstr>
      <vt:lpstr>Slide 21</vt:lpstr>
      <vt:lpstr>K means clustering Example</vt:lpstr>
      <vt:lpstr>Slide 23</vt:lpstr>
      <vt:lpstr>Slide 24</vt:lpstr>
      <vt:lpstr>Slide 25</vt:lpstr>
      <vt:lpstr>Slide 26</vt:lpstr>
      <vt:lpstr>Slide 27</vt:lpstr>
      <vt:lpstr>Example 2: k-Means clustering algorithms</vt:lpstr>
      <vt:lpstr>Illustration of k-Means clustering algorithms</vt:lpstr>
      <vt:lpstr>Illustration of k-Means clustering algorithms</vt:lpstr>
      <vt:lpstr>Illustration of k-Means clustering algorithms</vt:lpstr>
      <vt:lpstr>Illustration of k-Means clustering algorithms</vt:lpstr>
      <vt:lpstr>Illustration of k-Means clustering algorithms</vt:lpstr>
      <vt:lpstr>How to decide number of clusters</vt:lpstr>
      <vt:lpstr>Choosing the Appropriate Number of Clusters  elbow method</vt:lpstr>
      <vt:lpstr>Comments on k-Means algorithm</vt:lpstr>
      <vt:lpstr>Elbow Plot</vt:lpstr>
      <vt:lpstr>Applications</vt:lpstr>
      <vt:lpstr>K-medoids Algorithm</vt:lpstr>
      <vt:lpstr>K-medoids Algorithm</vt:lpstr>
      <vt:lpstr>K medoids Clustering</vt:lpstr>
      <vt:lpstr>Slide 42</vt:lpstr>
      <vt:lpstr>Slide 43</vt:lpstr>
      <vt:lpstr>Slide 44</vt:lpstr>
      <vt:lpstr>Slide 45</vt:lpstr>
      <vt:lpstr>Hierarchical Clustering</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Agglomerative Approach </vt:lpstr>
      <vt:lpstr>Slide 60</vt:lpstr>
      <vt:lpstr>Divisive Clustering: </vt:lpstr>
      <vt:lpstr>Slide 62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Anita Bai</dc:creator>
  <cp:lastModifiedBy>Prof.Subhash chandra</cp:lastModifiedBy>
  <cp:revision>138</cp:revision>
  <dcterms:created xsi:type="dcterms:W3CDTF">2020-09-29T14:34:53Z</dcterms:created>
  <dcterms:modified xsi:type="dcterms:W3CDTF">2022-11-12T10:38:03Z</dcterms:modified>
</cp:coreProperties>
</file>